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1381" r:id="rId3"/>
    <p:sldId id="1550" r:id="rId4"/>
    <p:sldId id="262" r:id="rId5"/>
    <p:sldId id="1372" r:id="rId6"/>
    <p:sldId id="1551" r:id="rId7"/>
    <p:sldId id="1379" r:id="rId8"/>
    <p:sldId id="1552" r:id="rId9"/>
    <p:sldId id="1537" r:id="rId10"/>
    <p:sldId id="1538" r:id="rId11"/>
    <p:sldId id="1539" r:id="rId12"/>
    <p:sldId id="1540" r:id="rId13"/>
    <p:sldId id="1541" r:id="rId14"/>
    <p:sldId id="1410" r:id="rId15"/>
    <p:sldId id="1564" r:id="rId16"/>
    <p:sldId id="1403" r:id="rId17"/>
    <p:sldId id="494" r:id="rId18"/>
    <p:sldId id="492" r:id="rId19"/>
    <p:sldId id="1387" r:id="rId20"/>
    <p:sldId id="1553" r:id="rId21"/>
    <p:sldId id="1502" r:id="rId22"/>
    <p:sldId id="1555" r:id="rId23"/>
    <p:sldId id="1389" r:id="rId24"/>
    <p:sldId id="1556" r:id="rId25"/>
    <p:sldId id="1557" r:id="rId26"/>
    <p:sldId id="1392" r:id="rId27"/>
    <p:sldId id="1563" r:id="rId28"/>
    <p:sldId id="1558" r:id="rId29"/>
    <p:sldId id="477" r:id="rId30"/>
    <p:sldId id="1543" r:id="rId31"/>
    <p:sldId id="1545" r:id="rId32"/>
    <p:sldId id="1546" r:id="rId33"/>
    <p:sldId id="1559" r:id="rId34"/>
    <p:sldId id="1560" r:id="rId35"/>
    <p:sldId id="474" r:id="rId36"/>
    <p:sldId id="1393" r:id="rId37"/>
    <p:sldId id="1414" r:id="rId38"/>
    <p:sldId id="1561" r:id="rId39"/>
    <p:sldId id="480" r:id="rId40"/>
    <p:sldId id="482" r:id="rId41"/>
    <p:sldId id="1549" r:id="rId42"/>
    <p:sldId id="484" r:id="rId43"/>
    <p:sldId id="483" r:id="rId44"/>
    <p:sldId id="488" r:id="rId45"/>
    <p:sldId id="489" r:id="rId46"/>
    <p:sldId id="490" r:id="rId47"/>
    <p:sldId id="1562" r:id="rId48"/>
    <p:sldId id="1542" r:id="rId49"/>
    <p:sldId id="1554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6096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12192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18288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24384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30480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36576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42672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48768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54864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/>
    <p:restoredTop sz="94681"/>
  </p:normalViewPr>
  <p:slideViewPr>
    <p:cSldViewPr snapToGrid="0">
      <p:cViewPr varScale="1">
        <p:scale>
          <a:sx n="58" d="100"/>
          <a:sy n="58" d="100"/>
        </p:scale>
        <p:origin x="2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would like to thank you for your attention, the search committee, and GSE for the opportunity to discuss my work</a:t>
            </a:r>
          </a:p>
          <a:p>
            <a:r>
              <a:t>I am really honored to be here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.. Vou tartar de um </a:t>
            </a:r>
            <a:r>
              <a:rPr lang="en-US" dirty="0" err="1"/>
              <a:t>estilos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.. </a:t>
            </a:r>
            <a:r>
              <a:rPr lang="en-US" dirty="0" err="1"/>
              <a:t>Aquiescence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Riley </a:t>
            </a:r>
          </a:p>
        </p:txBody>
      </p:sp>
    </p:spTree>
    <p:extLst>
      <p:ext uri="{BB962C8B-B14F-4D97-AF65-F5344CB8AC3E}">
        <p14:creationId xmlns:p14="http://schemas.microsoft.com/office/powerpoint/2010/main" val="167302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we measure but we don’t know exactly what it is</a:t>
            </a:r>
          </a:p>
          <a:p>
            <a:endParaRPr lang="en-US" dirty="0"/>
          </a:p>
          <a:p>
            <a:r>
              <a:rPr lang="en-US" dirty="0"/>
              <a:t>The two aspects are important because they are systematic errors that we want to get rid of in order to have a better measure of the trait !!</a:t>
            </a:r>
          </a:p>
        </p:txBody>
      </p:sp>
    </p:spTree>
    <p:extLst>
      <p:ext uri="{BB962C8B-B14F-4D97-AF65-F5344CB8AC3E}">
        <p14:creationId xmlns:p14="http://schemas.microsoft.com/office/powerpoint/2010/main" val="159278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Acquiescence (agreement regardless of content)</a:t>
            </a:r>
          </a:p>
          <a:p>
            <a:r>
              <a:t>The reverse is also true (as in inconsistent disagreement)</a:t>
            </a:r>
          </a:p>
          <a:p>
            <a:r>
              <a:t>We can create an index: consistent responses are equal to 3 (2,5) and inconsistent responses are those that deviate from 3 (above or below)</a:t>
            </a:r>
          </a:p>
          <a:p>
            <a:r>
              <a:t>We identified 18 pairs on PISA database and calculated this index.</a:t>
            </a:r>
          </a:p>
          <a:p>
            <a:r>
              <a:t>This score can be associated with several possibilities. One is low motivation/low effort in reading questions</a:t>
            </a:r>
          </a:p>
          <a:p>
            <a:r>
              <a:t>If so it will be related to low achievement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2" name="Shape 7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Sure enough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we measure but we don’t know exactly what it is</a:t>
            </a:r>
          </a:p>
        </p:txBody>
      </p:sp>
    </p:spTree>
    <p:extLst>
      <p:ext uri="{BB962C8B-B14F-4D97-AF65-F5344CB8AC3E}">
        <p14:creationId xmlns:p14="http://schemas.microsoft.com/office/powerpoint/2010/main" val="236810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we measure but we don’t know exactly what it is</a:t>
            </a:r>
          </a:p>
        </p:txBody>
      </p:sp>
    </p:spTree>
    <p:extLst>
      <p:ext uri="{BB962C8B-B14F-4D97-AF65-F5344CB8AC3E}">
        <p14:creationId xmlns:p14="http://schemas.microsoft.com/office/powerpoint/2010/main" val="3266480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90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scores in balanced scales ACQ is automatically cancelled  (</a:t>
            </a:r>
            <a:r>
              <a:rPr lang="en-US" dirty="0" err="1"/>
              <a:t>partialed</a:t>
            </a:r>
            <a:r>
              <a:rPr lang="en-US" dirty="0"/>
              <a:t> out)</a:t>
            </a:r>
          </a:p>
          <a:p>
            <a:r>
              <a:rPr lang="en-US" dirty="0"/>
              <a:t>Item scores are not, You need to do </a:t>
            </a:r>
            <a:r>
              <a:rPr lang="en-US" dirty="0" err="1"/>
              <a:t>mannualy</a:t>
            </a:r>
            <a:r>
              <a:rPr lang="en-US" dirty="0"/>
              <a:t> </a:t>
            </a:r>
          </a:p>
          <a:p>
            <a:r>
              <a:rPr lang="en-US" dirty="0"/>
              <a:t>Unbalanced scales a parcel of ACQ is cancelled but with trait as well . We need manually to average agreement with positive and negative and subtract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Autoria e Data</a:t>
            </a:r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Subtítulo da Apresentação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/>
          <a:lstStyle/>
          <a:p>
            <a:fld id="{6F775716-DB4B-9041-94CD-9897B7CAA47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6/28/24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080351" y="13063360"/>
            <a:ext cx="479298" cy="379591"/>
          </a:xfrm>
          <a:prstGeom prst="rect">
            <a:avLst/>
          </a:prstGeom>
        </p:spPr>
        <p:txBody>
          <a:bodyPr/>
          <a:lstStyle/>
          <a:p>
            <a:fld id="{6D8D6EE2-AE5C-4844-8635-58DBE630DDF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9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81250" y="4536281"/>
            <a:ext cx="19621500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66942" y="13076008"/>
            <a:ext cx="437620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582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438"/>
            </a:lvl1pPr>
          </a:lstStyle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25100" indent="-625100"/>
            <a:lvl2pPr marL="1250201" indent="-625100"/>
            <a:lvl3pPr marL="1875301" indent="-625100"/>
            <a:lvl4pPr marL="2500401" indent="-625100"/>
            <a:lvl5pPr marL="3125502" indent="-625100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1966942" y="13076008"/>
            <a:ext cx="437620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2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m de perto do topo de um balão de ar quente visto de cima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23" name="Autoria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Autoria e Data</a:t>
            </a:r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Subtítulo da Apresentação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m de perto de um balão de ar quente visto de baixo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Subtítulo do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do Slide</a:t>
            </a:r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o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do Slide</a:t>
            </a:r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alões de ar quente vistos de baixo sob céu azul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alões de ar quente vistos de baixo sob céu azul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m de perto do topo de um balão de ar quente visto de cima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alões de ar quente vistos de baixo sob céu azul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alões de ar quente vistos de baixo sob céu azul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do Slide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lipartpanda.com/categories/inside-clip-ar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Understanding and assessing social and emotional learning in schools."/>
          <p:cNvSpPr txBox="1">
            <a:spLocks noGrp="1"/>
          </p:cNvSpPr>
          <p:nvPr>
            <p:ph type="ctrTitle"/>
          </p:nvPr>
        </p:nvSpPr>
        <p:spPr>
          <a:xfrm>
            <a:off x="731898" y="2176365"/>
            <a:ext cx="21971004" cy="26858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70121">
              <a:defRPr sz="10324" spc="-206"/>
            </a:lvl1pPr>
          </a:lstStyle>
          <a:p>
            <a:pPr algn="ctr"/>
            <a:r>
              <a:rPr lang="pt-BR" dirty="0"/>
              <a:t>Workshop: Response Bias in Self-Report </a:t>
            </a:r>
            <a:r>
              <a:rPr lang="pt-BR" dirty="0" err="1"/>
              <a:t>Measurements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Acquiescence</a:t>
            </a:r>
            <a:endParaRPr dirty="0"/>
          </a:p>
        </p:txBody>
      </p:sp>
      <p:sp>
        <p:nvSpPr>
          <p:cNvPr id="153" name="Dr. Ricardo Primi"/>
          <p:cNvSpPr txBox="1">
            <a:spLocks noGrp="1"/>
          </p:cNvSpPr>
          <p:nvPr>
            <p:ph type="subTitle" sz="quarter" idx="1"/>
          </p:nvPr>
        </p:nvSpPr>
        <p:spPr>
          <a:xfrm>
            <a:off x="999754" y="5440245"/>
            <a:ext cx="21703148" cy="57791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Dr. Ricardo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Primi</a:t>
            </a:r>
            <a:endParaRPr lang="pt-BR" sz="48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Universidade São Francisco (USF)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and</a:t>
            </a:r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Ayrton Senna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Institute</a:t>
            </a:r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Edulab21 (IAS)</a:t>
            </a:r>
          </a:p>
          <a:p>
            <a:pPr algn="ctr"/>
            <a:endParaRPr lang="pt-BR" sz="48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Dr. Felipe Valentini</a:t>
            </a: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Universidade São Francisco (USF)</a:t>
            </a:r>
          </a:p>
        </p:txBody>
      </p:sp>
      <p:pic>
        <p:nvPicPr>
          <p:cNvPr id="155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3" y="10837813"/>
            <a:ext cx="3783932" cy="25076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0CF191C-6208-3ED9-03A6-AB6B43383F84}"/>
              </a:ext>
            </a:extLst>
          </p:cNvPr>
          <p:cNvGrpSpPr/>
          <p:nvPr/>
        </p:nvGrpSpPr>
        <p:grpSpPr>
          <a:xfrm>
            <a:off x="4199777" y="10837813"/>
            <a:ext cx="3405355" cy="2550669"/>
            <a:chOff x="15573286" y="9808605"/>
            <a:chExt cx="4608108" cy="3451551"/>
          </a:xfrm>
        </p:grpSpPr>
        <p:sp>
          <p:nvSpPr>
            <p:cNvPr id="156" name="Retângulo"/>
            <p:cNvSpPr/>
            <p:nvPr/>
          </p:nvSpPr>
          <p:spPr>
            <a:xfrm>
              <a:off x="15573286" y="9808605"/>
              <a:ext cx="4608108" cy="345155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indent="0" algn="ctr" defTabSz="825500">
                <a:lnSpc>
                  <a:spcPct val="100000"/>
                </a:lnSpc>
                <a:spcBef>
                  <a:spcPts val="0"/>
                </a:spcBef>
                <a:buSzTx/>
                <a:buNone/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57" name="logo_sem _fundo.png" descr="logo_sem _fund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5522" y="10324997"/>
              <a:ext cx="4393847" cy="27281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5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E26D13-D391-FC25-A4C4-0C60AFB910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530551" y="11752164"/>
            <a:ext cx="8172351" cy="796094"/>
          </a:xfrm>
        </p:spPr>
        <p:txBody>
          <a:bodyPr>
            <a:normAutofit/>
          </a:bodyPr>
          <a:lstStyle/>
          <a:p>
            <a:r>
              <a:rPr lang="en-US" dirty="0"/>
              <a:t>ITC Granada, </a:t>
            </a:r>
            <a:r>
              <a:rPr lang="en-US" dirty="0" err="1"/>
              <a:t>Sapain</a:t>
            </a:r>
            <a:r>
              <a:rPr lang="en-US" dirty="0"/>
              <a:t>, July, 2024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6C1363-DC73-8597-4674-707BEB03E2AE}"/>
              </a:ext>
            </a:extLst>
          </p:cNvPr>
          <p:cNvSpPr txBox="1"/>
          <p:nvPr/>
        </p:nvSpPr>
        <p:spPr>
          <a:xfrm>
            <a:off x="8058150" y="688657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609600" marR="0" indent="-6096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82A374-99F5-31BA-5619-183225A2B3FC}"/>
              </a:ext>
            </a:extLst>
          </p:cNvPr>
          <p:cNvSpPr txBox="1"/>
          <p:nvPr/>
        </p:nvSpPr>
        <p:spPr>
          <a:xfrm>
            <a:off x="7515225" y="60579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609600" marR="0" indent="-6096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61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62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91" y="6746255"/>
            <a:ext cx="4428506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4" y="659359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onsistent responses"/>
          <p:cNvSpPr txBox="1"/>
          <p:nvPr/>
        </p:nvSpPr>
        <p:spPr>
          <a:xfrm>
            <a:off x="1790170" y="3982369"/>
            <a:ext cx="60194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Consistent responses</a:t>
            </a:r>
          </a:p>
        </p:txBody>
      </p:sp>
      <p:pic>
        <p:nvPicPr>
          <p:cNvPr id="62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5" y="7814139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5"/>
          <p:cNvSpPr txBox="1"/>
          <p:nvPr/>
        </p:nvSpPr>
        <p:spPr>
          <a:xfrm>
            <a:off x="4288454" y="6056590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25" name="1"/>
          <p:cNvSpPr txBox="1"/>
          <p:nvPr/>
        </p:nvSpPr>
        <p:spPr>
          <a:xfrm>
            <a:off x="1278461" y="7029021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pic>
        <p:nvPicPr>
          <p:cNvPr id="62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0" y="7610523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0" y="6746602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94" y="654944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4" y="7814485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4"/>
          <p:cNvSpPr txBox="1"/>
          <p:nvPr/>
        </p:nvSpPr>
        <p:spPr>
          <a:xfrm>
            <a:off x="8274594" y="599019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31" name="2"/>
          <p:cNvSpPr txBox="1"/>
          <p:nvPr/>
        </p:nvSpPr>
        <p:spPr>
          <a:xfrm>
            <a:off x="6387749" y="702936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63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77" y="7610870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309" y="667336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063" y="64984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153" y="7741252"/>
            <a:ext cx="4530700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3"/>
          <p:cNvSpPr txBox="1"/>
          <p:nvPr/>
        </p:nvSpPr>
        <p:spPr>
          <a:xfrm>
            <a:off x="11754063" y="593920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sp>
        <p:nvSpPr>
          <p:cNvPr id="637" name="3"/>
          <p:cNvSpPr txBox="1"/>
          <p:nvPr/>
        </p:nvSpPr>
        <p:spPr>
          <a:xfrm>
            <a:off x="11754063" y="697838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3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204" y="753763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234" y="6689128"/>
            <a:ext cx="4428506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211" y="6491972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78" y="7757011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78" y="755339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358" y="6690664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306" y="6538005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202" y="7758548"/>
            <a:ext cx="4530700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071" y="7540365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4"/>
          <p:cNvSpPr txBox="1"/>
          <p:nvPr/>
        </p:nvSpPr>
        <p:spPr>
          <a:xfrm>
            <a:off x="17075013" y="6984872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48" name="2"/>
          <p:cNvSpPr txBox="1"/>
          <p:nvPr/>
        </p:nvSpPr>
        <p:spPr>
          <a:xfrm>
            <a:off x="15515211" y="5824859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sp>
        <p:nvSpPr>
          <p:cNvPr id="649" name="5"/>
          <p:cNvSpPr txBox="1"/>
          <p:nvPr/>
        </p:nvSpPr>
        <p:spPr>
          <a:xfrm>
            <a:off x="22433553" y="7029021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50" name="1"/>
          <p:cNvSpPr txBox="1"/>
          <p:nvPr/>
        </p:nvSpPr>
        <p:spPr>
          <a:xfrm>
            <a:off x="19604470" y="584324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grpSp>
        <p:nvGrpSpPr>
          <p:cNvPr id="653" name="Grupo"/>
          <p:cNvGrpSpPr/>
          <p:nvPr/>
        </p:nvGrpSpPr>
        <p:grpSpPr>
          <a:xfrm>
            <a:off x="2471156" y="6538005"/>
            <a:ext cx="967207" cy="2840425"/>
            <a:chOff x="0" y="0"/>
            <a:chExt cx="967206" cy="2840423"/>
          </a:xfrm>
        </p:grpSpPr>
        <p:sp>
          <p:nvSpPr>
            <p:cNvPr id="651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2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56" name="Grupo"/>
          <p:cNvGrpSpPr/>
          <p:nvPr/>
        </p:nvGrpSpPr>
        <p:grpSpPr>
          <a:xfrm>
            <a:off x="7035351" y="6387508"/>
            <a:ext cx="967207" cy="2840425"/>
            <a:chOff x="0" y="0"/>
            <a:chExt cx="967206" cy="2840423"/>
          </a:xfrm>
        </p:grpSpPr>
        <p:sp>
          <p:nvSpPr>
            <p:cNvPr id="654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5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59" name="Grupo"/>
          <p:cNvGrpSpPr/>
          <p:nvPr/>
        </p:nvGrpSpPr>
        <p:grpSpPr>
          <a:xfrm>
            <a:off x="11435560" y="6403267"/>
            <a:ext cx="967207" cy="2840425"/>
            <a:chOff x="0" y="0"/>
            <a:chExt cx="967206" cy="2840423"/>
          </a:xfrm>
        </p:grpSpPr>
        <p:sp>
          <p:nvSpPr>
            <p:cNvPr id="657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8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62" name="Grupo"/>
          <p:cNvGrpSpPr/>
          <p:nvPr/>
        </p:nvGrpSpPr>
        <p:grpSpPr>
          <a:xfrm>
            <a:off x="15997924" y="6330033"/>
            <a:ext cx="967207" cy="2840425"/>
            <a:chOff x="0" y="0"/>
            <a:chExt cx="967206" cy="2840423"/>
          </a:xfrm>
        </p:grpSpPr>
        <p:sp>
          <p:nvSpPr>
            <p:cNvPr id="660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61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65" name="Grupo"/>
          <p:cNvGrpSpPr/>
          <p:nvPr/>
        </p:nvGrpSpPr>
        <p:grpSpPr>
          <a:xfrm>
            <a:off x="20728426" y="6279048"/>
            <a:ext cx="967207" cy="2840425"/>
            <a:chOff x="0" y="0"/>
            <a:chExt cx="967206" cy="2840423"/>
          </a:xfrm>
        </p:grpSpPr>
        <p:sp>
          <p:nvSpPr>
            <p:cNvPr id="663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64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sp>
        <p:nvSpPr>
          <p:cNvPr id="66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66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67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0" y="7239750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53" y="7087091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Inconsistent responses"/>
          <p:cNvSpPr txBox="1"/>
          <p:nvPr/>
        </p:nvSpPr>
        <p:spPr>
          <a:xfrm>
            <a:off x="1790170" y="3982369"/>
            <a:ext cx="640354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Inconsistent responses</a:t>
            </a:r>
          </a:p>
        </p:txBody>
      </p:sp>
      <p:sp>
        <p:nvSpPr>
          <p:cNvPr id="673" name="5"/>
          <p:cNvSpPr txBox="1"/>
          <p:nvPr/>
        </p:nvSpPr>
        <p:spPr>
          <a:xfrm>
            <a:off x="4065973" y="6550085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74" name="When confronted with a problem  I give up easily"/>
          <p:cNvSpPr txBox="1"/>
          <p:nvPr/>
        </p:nvSpPr>
        <p:spPr>
          <a:xfrm>
            <a:off x="659783" y="10219168"/>
            <a:ext cx="5031970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5"/>
                </a:solidFill>
              </a:defRPr>
            </a:pPr>
            <a:r>
              <a:t>When confronted with a problem </a:t>
            </a:r>
            <a:br/>
            <a:r>
              <a:t>I give up easily</a:t>
            </a:r>
          </a:p>
        </p:txBody>
      </p:sp>
      <p:sp>
        <p:nvSpPr>
          <p:cNvPr id="675" name="When confronted with a problem  I do more than it is expected of me"/>
          <p:cNvSpPr txBox="1"/>
          <p:nvPr/>
        </p:nvSpPr>
        <p:spPr>
          <a:xfrm>
            <a:off x="430812" y="5506226"/>
            <a:ext cx="5258487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When confronted with a problem </a:t>
            </a:r>
            <a:br/>
            <a:r>
              <a:t>I do more than it is expected of me</a:t>
            </a:r>
          </a:p>
        </p:txBody>
      </p:sp>
      <p:pic>
        <p:nvPicPr>
          <p:cNvPr id="676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8" y="8419221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2"/>
          <p:cNvSpPr txBox="1"/>
          <p:nvPr/>
        </p:nvSpPr>
        <p:spPr>
          <a:xfrm>
            <a:off x="1582143" y="7634103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678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72" y="821560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239" y="8393476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3"/>
          <p:cNvSpPr txBox="1"/>
          <p:nvPr/>
        </p:nvSpPr>
        <p:spPr>
          <a:xfrm>
            <a:off x="7104150" y="7630607"/>
            <a:ext cx="375566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8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291" y="81898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464" y="8402746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764" y="819913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6808" y="8252042"/>
            <a:ext cx="4530700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677" y="8033860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4"/>
          <p:cNvSpPr txBox="1"/>
          <p:nvPr/>
        </p:nvSpPr>
        <p:spPr>
          <a:xfrm>
            <a:off x="12452399" y="7630607"/>
            <a:ext cx="375566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87" name="5"/>
          <p:cNvSpPr txBox="1"/>
          <p:nvPr/>
        </p:nvSpPr>
        <p:spPr>
          <a:xfrm>
            <a:off x="18095159" y="752251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8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2" y="7275425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25" y="712276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5"/>
          <p:cNvSpPr txBox="1"/>
          <p:nvPr/>
        </p:nvSpPr>
        <p:spPr>
          <a:xfrm>
            <a:off x="8798345" y="6585760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9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397" y="724668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639" y="7094029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5"/>
          <p:cNvSpPr txBox="1"/>
          <p:nvPr/>
        </p:nvSpPr>
        <p:spPr>
          <a:xfrm>
            <a:off x="13151560" y="6557023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9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072" y="7239751"/>
            <a:ext cx="4428505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7314" y="7087092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8121233" y="6550085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grpSp>
        <p:nvGrpSpPr>
          <p:cNvPr id="699" name="Grupo"/>
          <p:cNvGrpSpPr/>
          <p:nvPr/>
        </p:nvGrpSpPr>
        <p:grpSpPr>
          <a:xfrm>
            <a:off x="2715886" y="7138706"/>
            <a:ext cx="1270001" cy="3611670"/>
            <a:chOff x="0" y="0"/>
            <a:chExt cx="1270000" cy="3611669"/>
          </a:xfrm>
        </p:grpSpPr>
        <p:sp>
          <p:nvSpPr>
            <p:cNvPr id="697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98" name="M = 3,5"/>
            <p:cNvSpPr/>
            <p:nvPr/>
          </p:nvSpPr>
          <p:spPr>
            <a:xfrm>
              <a:off x="0" y="234166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 fontScale="25000" lnSpcReduction="20000"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3,5</a:t>
              </a:r>
            </a:p>
          </p:txBody>
        </p:sp>
      </p:grpSp>
      <p:grpSp>
        <p:nvGrpSpPr>
          <p:cNvPr id="702" name="Grupo"/>
          <p:cNvGrpSpPr/>
          <p:nvPr/>
        </p:nvGrpSpPr>
        <p:grpSpPr>
          <a:xfrm>
            <a:off x="7521602" y="7109969"/>
            <a:ext cx="967207" cy="2840425"/>
            <a:chOff x="0" y="0"/>
            <a:chExt cx="967206" cy="2840423"/>
          </a:xfrm>
        </p:grpSpPr>
        <p:sp>
          <p:nvSpPr>
            <p:cNvPr id="700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1" name="M = 4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4</a:t>
              </a:r>
            </a:p>
          </p:txBody>
        </p:sp>
      </p:grpSp>
      <p:grpSp>
        <p:nvGrpSpPr>
          <p:cNvPr id="705" name="Grupo"/>
          <p:cNvGrpSpPr/>
          <p:nvPr/>
        </p:nvGrpSpPr>
        <p:grpSpPr>
          <a:xfrm>
            <a:off x="12512804" y="6925494"/>
            <a:ext cx="1270001" cy="3611670"/>
            <a:chOff x="0" y="0"/>
            <a:chExt cx="1270000" cy="3611669"/>
          </a:xfrm>
        </p:grpSpPr>
        <p:sp>
          <p:nvSpPr>
            <p:cNvPr id="703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4" name="M = 4,5"/>
            <p:cNvSpPr/>
            <p:nvPr/>
          </p:nvSpPr>
          <p:spPr>
            <a:xfrm>
              <a:off x="0" y="234166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 fontScale="25000" lnSpcReduction="20000"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4,5</a:t>
              </a:r>
            </a:p>
          </p:txBody>
        </p:sp>
      </p:grpSp>
      <p:grpSp>
        <p:nvGrpSpPr>
          <p:cNvPr id="708" name="Grupo"/>
          <p:cNvGrpSpPr/>
          <p:nvPr/>
        </p:nvGrpSpPr>
        <p:grpSpPr>
          <a:xfrm>
            <a:off x="17779392" y="6785516"/>
            <a:ext cx="967207" cy="2840424"/>
            <a:chOff x="0" y="0"/>
            <a:chExt cx="967206" cy="2840423"/>
          </a:xfrm>
        </p:grpSpPr>
        <p:sp>
          <p:nvSpPr>
            <p:cNvPr id="706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7" name="M = 5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5</a:t>
              </a:r>
            </a:p>
          </p:txBody>
        </p:sp>
      </p:grpSp>
      <p:sp>
        <p:nvSpPr>
          <p:cNvPr id="709" name="Linha"/>
          <p:cNvSpPr/>
          <p:nvPr/>
        </p:nvSpPr>
        <p:spPr>
          <a:xfrm>
            <a:off x="795037" y="12412571"/>
            <a:ext cx="17734429" cy="1"/>
          </a:xfrm>
          <a:prstGeom prst="line">
            <a:avLst/>
          </a:prstGeom>
          <a:ln w="88900">
            <a:solidFill>
              <a:schemeClr val="accent1">
                <a:alpha val="58615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10" name="High inconsistent…"/>
          <p:cNvSpPr txBox="1"/>
          <p:nvPr/>
        </p:nvSpPr>
        <p:spPr>
          <a:xfrm>
            <a:off x="16665491" y="11166233"/>
            <a:ext cx="2762505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2600"/>
            </a:pPr>
            <a:r>
              <a:t>High inconsistent </a:t>
            </a:r>
          </a:p>
          <a:p>
            <a:pPr marL="0" indent="0">
              <a:spcBef>
                <a:spcPts val="0"/>
              </a:spcBef>
              <a:buSzTx/>
              <a:buNone/>
              <a:defRPr sz="2600"/>
            </a:pPr>
            <a:r>
              <a:t>agreement</a:t>
            </a:r>
          </a:p>
        </p:txBody>
      </p:sp>
      <p:sp>
        <p:nvSpPr>
          <p:cNvPr id="711" name="Consistent"/>
          <p:cNvSpPr txBox="1"/>
          <p:nvPr/>
        </p:nvSpPr>
        <p:spPr>
          <a:xfrm>
            <a:off x="684811" y="11714872"/>
            <a:ext cx="1698271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spcBef>
                <a:spcPts val="0"/>
              </a:spcBef>
              <a:buSzTx/>
              <a:buNone/>
              <a:defRPr sz="2600"/>
            </a:lvl1pPr>
          </a:lstStyle>
          <a:p>
            <a:r>
              <a:t>Consistent</a:t>
            </a:r>
          </a:p>
        </p:txBody>
      </p:sp>
      <p:sp>
        <p:nvSpPr>
          <p:cNvPr id="7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consistency vs achiev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Inconsistency vs achievement</a:t>
            </a:r>
          </a:p>
        </p:txBody>
      </p:sp>
      <p:sp>
        <p:nvSpPr>
          <p:cNvPr id="717" name="Inconsistency -&gt; low achiev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Inconsistency -&gt; low achievement</a:t>
            </a:r>
          </a:p>
        </p:txBody>
      </p:sp>
      <p:pic>
        <p:nvPicPr>
          <p:cNvPr id="71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74" y="3509698"/>
            <a:ext cx="16081922" cy="961805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r = -.32"/>
          <p:cNvSpPr txBox="1"/>
          <p:nvPr/>
        </p:nvSpPr>
        <p:spPr>
          <a:xfrm>
            <a:off x="17044593" y="4630138"/>
            <a:ext cx="160843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3600"/>
            </a:pPr>
            <a:r>
              <a:rPr i="1"/>
              <a:t>r</a:t>
            </a:r>
            <a:r>
              <a:t> = -.32</a:t>
            </a:r>
          </a:p>
        </p:txBody>
      </p:sp>
      <p:sp>
        <p:nvSpPr>
          <p:cNvPr id="72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Inconsistency vs achievement"/>
          <p:cNvSpPr txBox="1">
            <a:spLocks noGrp="1"/>
          </p:cNvSpPr>
          <p:nvPr>
            <p:ph type="title"/>
          </p:nvPr>
        </p:nvSpPr>
        <p:spPr>
          <a:xfrm>
            <a:off x="1206500" y="64102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Inconsistency vs achievement</a:t>
            </a:r>
          </a:p>
        </p:txBody>
      </p:sp>
      <p:sp>
        <p:nvSpPr>
          <p:cNvPr id="579" name="inconsistency vary by country"/>
          <p:cNvSpPr txBox="1">
            <a:spLocks noGrp="1"/>
          </p:cNvSpPr>
          <p:nvPr>
            <p:ph type="body" idx="21"/>
          </p:nvPr>
        </p:nvSpPr>
        <p:spPr>
          <a:xfrm>
            <a:off x="1250996" y="195673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inconsistency vary by country</a:t>
            </a:r>
          </a:p>
        </p:txBody>
      </p:sp>
      <p:pic>
        <p:nvPicPr>
          <p:cNvPr id="58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99" y="3629504"/>
            <a:ext cx="17455574" cy="9424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3634F38-4F2B-BC4C-9F12-49CA2DFB08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7688" y="6643688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pt-BR" sz="6750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D9CF669C-4ABC-F74B-8B49-4A6E28FC7B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pt-BR" sz="675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AA3F69-9570-9C46-9614-CD951B461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308" y="1461223"/>
            <a:ext cx="16244634" cy="100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1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2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8A48511-56AA-0A4D-B826-FADA228EF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12198" y="287089"/>
            <a:ext cx="9923115" cy="61295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3F3D44-2504-2944-97AA-BAE0AE6364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77432" y="6730318"/>
            <a:ext cx="9157881" cy="5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B38E1-CAE5-5348-A773-B5257349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898" y="1067991"/>
            <a:ext cx="15832336" cy="1000125"/>
          </a:xfrm>
        </p:spPr>
        <p:txBody>
          <a:bodyPr>
            <a:noAutofit/>
          </a:bodyPr>
          <a:lstStyle/>
          <a:p>
            <a:r>
              <a:rPr lang="en-US" sz="6750" dirty="0"/>
              <a:t>Note …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339F9-2163-FD42-A145-ABA9B6864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844" y="2068116"/>
            <a:ext cx="20339823" cy="10254853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 order to measure acquiescence we need negatively phrased items (antonyms)</a:t>
            </a:r>
          </a:p>
          <a:p>
            <a:pPr lvl="1"/>
            <a:r>
              <a:rPr lang="en-US" sz="4500" dirty="0"/>
              <a:t>If you search in the literature if it is worth using negatively phrased items: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pPr lvl="1"/>
            <a:r>
              <a:rPr lang="en-US" dirty="0"/>
              <a:t>Use of negatively phrased items are difficult to read</a:t>
            </a:r>
          </a:p>
          <a:p>
            <a:pPr lvl="1"/>
            <a:r>
              <a:rPr lang="en-US" dirty="0"/>
              <a:t>They can “cause” problems in internal structure (positive vs negative factors, so that you cannot sum into a singe dimension )</a:t>
            </a:r>
          </a:p>
          <a:p>
            <a:pPr lvl="1"/>
            <a:r>
              <a:rPr lang="en-US" dirty="0"/>
              <a:t>Use of negatively phrased items degrade reliability</a:t>
            </a:r>
          </a:p>
          <a:p>
            <a:r>
              <a:rPr lang="en-US" dirty="0">
                <a:solidFill>
                  <a:srgbClr val="0070C0"/>
                </a:solidFill>
              </a:rPr>
              <a:t>YES</a:t>
            </a:r>
          </a:p>
          <a:p>
            <a:pPr lvl="1"/>
            <a:r>
              <a:rPr lang="en-US" dirty="0"/>
              <a:t>You can calculate acquiescence bias and correct scores and ending up having more valid measures</a:t>
            </a:r>
          </a:p>
          <a:p>
            <a:pPr lvl="1"/>
            <a:r>
              <a:rPr lang="en-US" dirty="0"/>
              <a:t>Yes because you measure the low end of a construct </a:t>
            </a:r>
          </a:p>
        </p:txBody>
      </p:sp>
    </p:spTree>
    <p:extLst>
      <p:ext uri="{BB962C8B-B14F-4D97-AF65-F5344CB8AC3E}">
        <p14:creationId xmlns:p14="http://schemas.microsoft.com/office/powerpoint/2010/main" val="40984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003CD27-B49A-DD47-A80A-041739A2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86" y="1951774"/>
            <a:ext cx="17255588" cy="96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B38E1-CAE5-5348-A773-B5257349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116" y="660797"/>
            <a:ext cx="15832336" cy="1000125"/>
          </a:xfrm>
        </p:spPr>
        <p:txBody>
          <a:bodyPr>
            <a:noAutofit/>
          </a:bodyPr>
          <a:lstStyle/>
          <a:p>
            <a:r>
              <a:rPr lang="en-US" sz="6750" dirty="0"/>
              <a:t>Spoiler alert .. The truth is 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339F9-2163-FD42-A145-ABA9B6864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68" y="2018109"/>
            <a:ext cx="20538831" cy="11037094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pt-BR" dirty="0" err="1"/>
              <a:t>Language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pt-BR" dirty="0"/>
              <a:t>Negative pole </a:t>
            </a:r>
            <a:r>
              <a:rPr lang="pt-BR" dirty="0" err="1"/>
              <a:t>items</a:t>
            </a:r>
            <a:r>
              <a:rPr lang="pt-BR" dirty="0"/>
              <a:t> via </a:t>
            </a:r>
            <a:r>
              <a:rPr lang="pt-BR" b="1" dirty="0" err="1"/>
              <a:t>negations</a:t>
            </a:r>
            <a:r>
              <a:rPr lang="pt-BR" dirty="0"/>
              <a:t>  “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fulfill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” </a:t>
            </a:r>
            <a:r>
              <a:rPr lang="pt-BR" dirty="0" err="1"/>
              <a:t>vs</a:t>
            </a:r>
            <a:r>
              <a:rPr lang="pt-BR" dirty="0"/>
              <a:t> “</a:t>
            </a:r>
            <a:r>
              <a:rPr lang="pt-BR" dirty="0" err="1"/>
              <a:t>I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fulfill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”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pt-BR" dirty="0"/>
              <a:t>Via </a:t>
            </a:r>
            <a:r>
              <a:rPr lang="pt-BR" b="1" dirty="0" err="1"/>
              <a:t>antonyms</a:t>
            </a:r>
            <a:r>
              <a:rPr lang="pt-BR" b="1" dirty="0"/>
              <a:t>/</a:t>
            </a:r>
            <a:r>
              <a:rPr lang="pt-BR" b="1" dirty="0" err="1"/>
              <a:t>asserting</a:t>
            </a:r>
            <a:r>
              <a:rPr lang="pt-BR" b="1" dirty="0"/>
              <a:t> </a:t>
            </a:r>
            <a:r>
              <a:rPr lang="pt-BR" b="1" dirty="0" err="1"/>
              <a:t>opposites</a:t>
            </a:r>
            <a:r>
              <a:rPr lang="pt-BR" dirty="0"/>
              <a:t>, “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difficulties</a:t>
            </a:r>
            <a:r>
              <a:rPr lang="pt-BR" dirty="0"/>
              <a:t> in </a:t>
            </a:r>
            <a:r>
              <a:rPr lang="pt-BR" dirty="0" err="1"/>
              <a:t>fulfilling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promised</a:t>
            </a:r>
            <a:r>
              <a:rPr lang="pt-BR" dirty="0"/>
              <a:t>” </a:t>
            </a:r>
          </a:p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Internal structure validity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Internal structure is affected suppression effect of acquiescence.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Unbalanced scales (only positive pole items) are also affected but in a different way with misleading high reliability because of acquiescence inflation effects.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High reliability may be in part due systematic error variance (construct irrelevant variance)</a:t>
            </a:r>
          </a:p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Pure measure ?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Acquiescence correction is a “</a:t>
            </a:r>
            <a:r>
              <a:rPr lang="en-US" dirty="0" err="1"/>
              <a:t>partialing</a:t>
            </a:r>
            <a:r>
              <a:rPr lang="en-US" dirty="0"/>
              <a:t> out” mechanism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At group level (variance). Not at individual level. It mute individual cases with inconsistent responding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Total scores Balanced scales has acquiescence removed while we sum scores so what we see in item factor analysis is not what you get when you go to total scores.</a:t>
            </a:r>
          </a:p>
        </p:txBody>
      </p:sp>
    </p:spTree>
    <p:extLst>
      <p:ext uri="{BB962C8B-B14F-4D97-AF65-F5344CB8AC3E}">
        <p14:creationId xmlns:p14="http://schemas.microsoft.com/office/powerpoint/2010/main" val="9494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A4F3-D7C8-F744-8C64-BAD8CD7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0" y="2014075"/>
            <a:ext cx="22365732" cy="96878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acquiescence ? </a:t>
            </a:r>
            <a:br>
              <a:rPr lang="en-US" dirty="0"/>
            </a:br>
            <a:r>
              <a:rPr lang="en-US" dirty="0"/>
              <a:t>What is it role on the validity of the assessments? </a:t>
            </a:r>
            <a:br>
              <a:rPr lang="en-US" dirty="0"/>
            </a:br>
            <a:r>
              <a:rPr lang="en-US" dirty="0" err="1"/>
              <a:t>Whay</a:t>
            </a:r>
            <a:r>
              <a:rPr lang="en-US" dirty="0"/>
              <a:t> e do need positive vs negative item poles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Correcting for acquiescence? </a:t>
            </a:r>
          </a:p>
        </p:txBody>
      </p:sp>
    </p:spTree>
    <p:extLst>
      <p:ext uri="{BB962C8B-B14F-4D97-AF65-F5344CB8AC3E}">
        <p14:creationId xmlns:p14="http://schemas.microsoft.com/office/powerpoint/2010/main" val="230771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7753-4966-9845-98C8-CDE35B90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466738"/>
            <a:ext cx="20105061" cy="2014350"/>
          </a:xfrm>
        </p:spPr>
        <p:txBody>
          <a:bodyPr>
            <a:normAutofit/>
          </a:bodyPr>
          <a:lstStyle/>
          <a:p>
            <a:r>
              <a:rPr lang="en-US" sz="6188" dirty="0"/>
              <a:t>Correcting for acquiescence (removing acquiescence variance from item and scale scores). 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D01A42-FBAF-CB49-B2ED-912FEB748F5E}"/>
              </a:ext>
            </a:extLst>
          </p:cNvPr>
          <p:cNvCxnSpPr>
            <a:cxnSpLocks/>
          </p:cNvCxnSpPr>
          <p:nvPr/>
        </p:nvCxnSpPr>
        <p:spPr>
          <a:xfrm flipV="1">
            <a:off x="4338172" y="5040707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B8D246E-9F89-F94C-B2A0-433E419196CC}"/>
              </a:ext>
            </a:extLst>
          </p:cNvPr>
          <p:cNvCxnSpPr>
            <a:cxnSpLocks/>
          </p:cNvCxnSpPr>
          <p:nvPr/>
        </p:nvCxnSpPr>
        <p:spPr>
          <a:xfrm flipV="1">
            <a:off x="4203558" y="6810027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BC5C904-8A6A-394F-8BF4-A4C68897810F}"/>
              </a:ext>
            </a:extLst>
          </p:cNvPr>
          <p:cNvCxnSpPr>
            <a:cxnSpLocks/>
          </p:cNvCxnSpPr>
          <p:nvPr/>
        </p:nvCxnSpPr>
        <p:spPr>
          <a:xfrm>
            <a:off x="4621190" y="614263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232DC9FE-F8AF-1144-AB00-64F003A2932E}"/>
              </a:ext>
            </a:extLst>
          </p:cNvPr>
          <p:cNvCxnSpPr>
            <a:cxnSpLocks/>
          </p:cNvCxnSpPr>
          <p:nvPr/>
        </p:nvCxnSpPr>
        <p:spPr>
          <a:xfrm>
            <a:off x="8123134" y="435747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DA69E27-DA5D-6F41-9B75-D13BB9A99DE3}"/>
              </a:ext>
            </a:extLst>
          </p:cNvPr>
          <p:cNvSpPr txBox="1"/>
          <p:nvPr/>
        </p:nvSpPr>
        <p:spPr>
          <a:xfrm>
            <a:off x="4051432" y="5071963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340A826B-F608-2D4F-97AA-44C38EC0BBC2}"/>
              </a:ext>
            </a:extLst>
          </p:cNvPr>
          <p:cNvSpPr txBox="1"/>
          <p:nvPr/>
        </p:nvSpPr>
        <p:spPr>
          <a:xfrm>
            <a:off x="4408793" y="5440579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/>
              <a:t>1</a:t>
            </a:r>
            <a:endParaRPr lang="en-US" sz="3938" dirty="0">
              <a:sym typeface="Helvetica Light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1C6318D-9D85-744C-A6AE-730B23739EE5}"/>
              </a:ext>
            </a:extLst>
          </p:cNvPr>
          <p:cNvSpPr txBox="1"/>
          <p:nvPr/>
        </p:nvSpPr>
        <p:spPr>
          <a:xfrm>
            <a:off x="7905733" y="3769623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8B22440-21B6-AC4D-8BE1-14241FB084FC}"/>
              </a:ext>
            </a:extLst>
          </p:cNvPr>
          <p:cNvSpPr txBox="1"/>
          <p:nvPr/>
        </p:nvSpPr>
        <p:spPr>
          <a:xfrm>
            <a:off x="5237360" y="6602885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7FB2A1A-40E8-9C43-AA79-E78E8697C477}"/>
              </a:ext>
            </a:extLst>
          </p:cNvPr>
          <p:cNvCxnSpPr>
            <a:cxnSpLocks/>
          </p:cNvCxnSpPr>
          <p:nvPr/>
        </p:nvCxnSpPr>
        <p:spPr>
          <a:xfrm flipV="1">
            <a:off x="4324970" y="9743325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40CB0382-4566-4F4A-BE2B-B43B3704C275}"/>
              </a:ext>
            </a:extLst>
          </p:cNvPr>
          <p:cNvCxnSpPr>
            <a:cxnSpLocks/>
          </p:cNvCxnSpPr>
          <p:nvPr/>
        </p:nvCxnSpPr>
        <p:spPr>
          <a:xfrm flipV="1">
            <a:off x="4190356" y="11512645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D1328626-C4AE-504C-8C82-354BB70D8E5C}"/>
              </a:ext>
            </a:extLst>
          </p:cNvPr>
          <p:cNvCxnSpPr>
            <a:cxnSpLocks/>
          </p:cNvCxnSpPr>
          <p:nvPr/>
        </p:nvCxnSpPr>
        <p:spPr>
          <a:xfrm>
            <a:off x="5572090" y="10922592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B7FCEA30-E8A5-3D44-B477-5C66985B0C94}"/>
              </a:ext>
            </a:extLst>
          </p:cNvPr>
          <p:cNvCxnSpPr>
            <a:cxnSpLocks/>
          </p:cNvCxnSpPr>
          <p:nvPr/>
        </p:nvCxnSpPr>
        <p:spPr>
          <a:xfrm>
            <a:off x="8118132" y="908052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8953A88-90C3-3E41-9497-DFA2EE859D03}"/>
              </a:ext>
            </a:extLst>
          </p:cNvPr>
          <p:cNvSpPr txBox="1"/>
          <p:nvPr/>
        </p:nvSpPr>
        <p:spPr>
          <a:xfrm>
            <a:off x="4038230" y="9774581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FA983F62-16D1-5F4F-B6EE-F92F27EF7AAA}"/>
              </a:ext>
            </a:extLst>
          </p:cNvPr>
          <p:cNvSpPr txBox="1"/>
          <p:nvPr/>
        </p:nvSpPr>
        <p:spPr>
          <a:xfrm>
            <a:off x="5397610" y="10262922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2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54CF2D1E-5FA0-A049-B980-68BF341AD2F2}"/>
              </a:ext>
            </a:extLst>
          </p:cNvPr>
          <p:cNvSpPr txBox="1"/>
          <p:nvPr/>
        </p:nvSpPr>
        <p:spPr>
          <a:xfrm>
            <a:off x="7945013" y="8495911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BB342BC-5468-F344-9BBE-38C7B7A4669E}"/>
              </a:ext>
            </a:extLst>
          </p:cNvPr>
          <p:cNvSpPr txBox="1"/>
          <p:nvPr/>
        </p:nvSpPr>
        <p:spPr>
          <a:xfrm>
            <a:off x="5224160" y="11305503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2EE06852-634B-1C4E-B958-E23D11664552}"/>
              </a:ext>
            </a:extLst>
          </p:cNvPr>
          <p:cNvSpPr txBox="1"/>
          <p:nvPr/>
        </p:nvSpPr>
        <p:spPr>
          <a:xfrm>
            <a:off x="9996446" y="10292858"/>
            <a:ext cx="417422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+ 2 = 7/2 = 3.5  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7343A3E-B69D-C04E-83F2-C69714C9F8A2}"/>
              </a:ext>
            </a:extLst>
          </p:cNvPr>
          <p:cNvSpPr txBox="1"/>
          <p:nvPr/>
        </p:nvSpPr>
        <p:spPr>
          <a:xfrm>
            <a:off x="10246210" y="11205342"/>
            <a:ext cx="31466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938" dirty="0"/>
              <a:t> – 3.5 = -0.5</a:t>
            </a:r>
            <a:endParaRPr lang="en-US" sz="3938" dirty="0">
              <a:sym typeface="Helvetica Light"/>
            </a:endParaRPr>
          </a:p>
        </p:txBody>
      </p: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D9F61A1A-7AC0-C34D-BFFD-B5EA12BB9BF9}"/>
              </a:ext>
            </a:extLst>
          </p:cNvPr>
          <p:cNvCxnSpPr>
            <a:cxnSpLocks/>
          </p:cNvCxnSpPr>
          <p:nvPr/>
        </p:nvCxnSpPr>
        <p:spPr>
          <a:xfrm flipV="1">
            <a:off x="17503442" y="10072079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4CA80AD6-A27E-6041-8DFF-E31AF5B053CC}"/>
              </a:ext>
            </a:extLst>
          </p:cNvPr>
          <p:cNvCxnSpPr>
            <a:cxnSpLocks/>
          </p:cNvCxnSpPr>
          <p:nvPr/>
        </p:nvCxnSpPr>
        <p:spPr>
          <a:xfrm flipV="1">
            <a:off x="17368828" y="11841399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E82B4A9B-6FAA-4F46-AC5B-B5BFE318871C}"/>
              </a:ext>
            </a:extLst>
          </p:cNvPr>
          <p:cNvCxnSpPr>
            <a:cxnSpLocks/>
          </p:cNvCxnSpPr>
          <p:nvPr/>
        </p:nvCxnSpPr>
        <p:spPr>
          <a:xfrm>
            <a:off x="18428170" y="1127008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F7EFA747-6953-F640-B029-C903E24749B2}"/>
              </a:ext>
            </a:extLst>
          </p:cNvPr>
          <p:cNvCxnSpPr>
            <a:cxnSpLocks/>
          </p:cNvCxnSpPr>
          <p:nvPr/>
        </p:nvCxnSpPr>
        <p:spPr>
          <a:xfrm>
            <a:off x="20514622" y="945594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F5466565-F840-0D45-8E7D-AFBDABF0211D}"/>
              </a:ext>
            </a:extLst>
          </p:cNvPr>
          <p:cNvSpPr txBox="1"/>
          <p:nvPr/>
        </p:nvSpPr>
        <p:spPr>
          <a:xfrm>
            <a:off x="17216702" y="10103335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207BDA3-45DD-EA47-92F0-4F8F036604B7}"/>
              </a:ext>
            </a:extLst>
          </p:cNvPr>
          <p:cNvSpPr txBox="1"/>
          <p:nvPr/>
        </p:nvSpPr>
        <p:spPr>
          <a:xfrm>
            <a:off x="15293847" y="10637697"/>
            <a:ext cx="345928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2 + (-0.5) = 1.5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2E3AF812-3E5E-4D4F-BACC-092580320CED}"/>
              </a:ext>
            </a:extLst>
          </p:cNvPr>
          <p:cNvSpPr txBox="1"/>
          <p:nvPr/>
        </p:nvSpPr>
        <p:spPr>
          <a:xfrm>
            <a:off x="17381737" y="8515373"/>
            <a:ext cx="345928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(-0.5) = 4.5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B51A8103-DB57-E047-92E0-F9F4C2EDEB81}"/>
              </a:ext>
            </a:extLst>
          </p:cNvPr>
          <p:cNvSpPr txBox="1"/>
          <p:nvPr/>
        </p:nvSpPr>
        <p:spPr>
          <a:xfrm>
            <a:off x="18402630" y="11634257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07E12A2-F4EE-CE49-B8A4-9B171B027DC2}"/>
              </a:ext>
            </a:extLst>
          </p:cNvPr>
          <p:cNvCxnSpPr>
            <a:cxnSpLocks/>
          </p:cNvCxnSpPr>
          <p:nvPr/>
        </p:nvCxnSpPr>
        <p:spPr>
          <a:xfrm flipH="1">
            <a:off x="6438071" y="4357471"/>
            <a:ext cx="21842" cy="719271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51B16F8-AD3D-2D40-9844-2A40CFCADB67}"/>
              </a:ext>
            </a:extLst>
          </p:cNvPr>
          <p:cNvSpPr txBox="1"/>
          <p:nvPr/>
        </p:nvSpPr>
        <p:spPr>
          <a:xfrm>
            <a:off x="18935388" y="9249927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3.0</a:t>
            </a:r>
            <a:endParaRPr lang="en-US" sz="2532" dirty="0">
              <a:sym typeface="Helvetica Light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DD25D83-68A2-EE4A-888A-E90A1D571114}"/>
              </a:ext>
            </a:extLst>
          </p:cNvPr>
          <p:cNvSpPr txBox="1"/>
          <p:nvPr/>
        </p:nvSpPr>
        <p:spPr>
          <a:xfrm>
            <a:off x="6206398" y="8350207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3.5</a:t>
            </a:r>
            <a:endParaRPr lang="en-US" sz="2532" dirty="0">
              <a:sym typeface="Helvetica Light"/>
            </a:endParaRP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169469A9-2B55-154D-8EA5-7114393229B0}"/>
              </a:ext>
            </a:extLst>
          </p:cNvPr>
          <p:cNvCxnSpPr>
            <a:cxnSpLocks/>
          </p:cNvCxnSpPr>
          <p:nvPr/>
        </p:nvCxnSpPr>
        <p:spPr>
          <a:xfrm>
            <a:off x="6840094" y="8822784"/>
            <a:ext cx="0" cy="268986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DC3CF5F5-BE99-C943-AEA4-98AD74D4AF9F}"/>
              </a:ext>
            </a:extLst>
          </p:cNvPr>
          <p:cNvCxnSpPr>
            <a:cxnSpLocks/>
          </p:cNvCxnSpPr>
          <p:nvPr/>
        </p:nvCxnSpPr>
        <p:spPr>
          <a:xfrm>
            <a:off x="19541324" y="9697167"/>
            <a:ext cx="0" cy="2135626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93B155C-7C6B-DE42-962A-32C6DB8B971E}"/>
              </a:ext>
            </a:extLst>
          </p:cNvPr>
          <p:cNvSpPr/>
          <p:nvPr/>
        </p:nvSpPr>
        <p:spPr>
          <a:xfrm>
            <a:off x="2251165" y="2433686"/>
            <a:ext cx="20491588" cy="102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374" dirty="0"/>
              <a:t>In general terms acquiescence may be defined as the discrepancy between the average over opposites and the scale midpoint (</a:t>
            </a:r>
            <a:r>
              <a:rPr lang="en-US" sz="3374" dirty="0" err="1"/>
              <a:t>Hofstee</a:t>
            </a:r>
            <a:r>
              <a:rPr lang="en-US" sz="3374" dirty="0"/>
              <a:t>, Berge, &amp; Hendriks,1998)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27E841-F91B-ADDB-4E1D-4FC0D1AE813F}"/>
              </a:ext>
            </a:extLst>
          </p:cNvPr>
          <p:cNvSpPr txBox="1"/>
          <p:nvPr/>
        </p:nvSpPr>
        <p:spPr>
          <a:xfrm>
            <a:off x="10675831" y="4985730"/>
            <a:ext cx="375263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+ 1 = 6/2 = 3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15905D-024A-FA94-3F28-F6EC5C4204A5}"/>
              </a:ext>
            </a:extLst>
          </p:cNvPr>
          <p:cNvSpPr txBox="1"/>
          <p:nvPr/>
        </p:nvSpPr>
        <p:spPr>
          <a:xfrm>
            <a:off x="11234974" y="5898214"/>
            <a:ext cx="2106347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938" dirty="0"/>
              <a:t> – 3 = 0</a:t>
            </a:r>
            <a:endParaRPr lang="en-US" sz="3938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73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3173" y="1896288"/>
            <a:ext cx="21477654" cy="805660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2000" dirty="0"/>
              <a:t>Three methods for correcting for acquiescence? 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Classic </a:t>
            </a:r>
            <a:r>
              <a:rPr lang="en-US" dirty="0" err="1"/>
              <a:t>partialing</a:t>
            </a:r>
            <a:r>
              <a:rPr lang="en-US" dirty="0"/>
              <a:t> out the mean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Person Differential Function 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Multidimensional Item Response Theory (Random Intercept)</a:t>
            </a:r>
          </a:p>
        </p:txBody>
      </p:sp>
    </p:spTree>
    <p:extLst>
      <p:ext uri="{BB962C8B-B14F-4D97-AF65-F5344CB8AC3E}">
        <p14:creationId xmlns:p14="http://schemas.microsoft.com/office/powerpoint/2010/main" val="162036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D68F8-379C-DE4C-A2E2-27B91640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94" y="1212410"/>
            <a:ext cx="24138673" cy="3036094"/>
          </a:xfrm>
        </p:spPr>
        <p:txBody>
          <a:bodyPr>
            <a:normAutofit/>
          </a:bodyPr>
          <a:lstStyle/>
          <a:p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Aquiescence</a:t>
            </a:r>
            <a:r>
              <a:rPr lang="pt-BR" dirty="0"/>
              <a:t> DPF?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compared</a:t>
            </a:r>
            <a:r>
              <a:rPr lang="pt-BR" dirty="0"/>
              <a:t> 3 </a:t>
            </a:r>
            <a:r>
              <a:rPr lang="pt-BR" dirty="0" err="1"/>
              <a:t>methods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FAD4C9-DCD5-F842-BB87-54DAE0851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Classical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partialling</a:t>
            </a:r>
            <a:r>
              <a:rPr lang="pt-BR" dirty="0"/>
              <a:t> out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;</a:t>
            </a:r>
          </a:p>
          <a:p>
            <a:r>
              <a:rPr lang="pt-BR" dirty="0" err="1"/>
              <a:t>Rasch</a:t>
            </a:r>
            <a:r>
              <a:rPr lang="pt-BR" dirty="0"/>
              <a:t> approach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measure</a:t>
            </a:r>
            <a:r>
              <a:rPr lang="pt-BR" dirty="0"/>
              <a:t> </a:t>
            </a:r>
            <a:r>
              <a:rPr lang="pt-BR" dirty="0" err="1"/>
              <a:t>Diferential</a:t>
            </a:r>
            <a:r>
              <a:rPr lang="pt-BR" dirty="0"/>
              <a:t> Person </a:t>
            </a:r>
            <a:r>
              <a:rPr lang="pt-BR" dirty="0" err="1"/>
              <a:t>Functioning</a:t>
            </a:r>
            <a:r>
              <a:rPr lang="pt-BR" dirty="0"/>
              <a:t> (DPF)</a:t>
            </a:r>
          </a:p>
          <a:p>
            <a:r>
              <a:rPr lang="pt-BR" dirty="0"/>
              <a:t>Multidimensional Item Response </a:t>
            </a:r>
            <a:r>
              <a:rPr lang="pt-BR" dirty="0" err="1"/>
              <a:t>Theory</a:t>
            </a:r>
            <a:r>
              <a:rPr lang="pt-BR" dirty="0"/>
              <a:t> (MIRT)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intercept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23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B17622-96EA-3378-88E8-FC2919C4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65" y="288800"/>
            <a:ext cx="9031607" cy="131384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972FABD6-0D5D-E9AF-1782-58BB5F9D4DAB}"/>
              </a:ext>
            </a:extLst>
          </p:cNvPr>
          <p:cNvGrpSpPr/>
          <p:nvPr/>
        </p:nvGrpSpPr>
        <p:grpSpPr>
          <a:xfrm>
            <a:off x="10580937" y="2215662"/>
            <a:ext cx="10869363" cy="8528538"/>
            <a:chOff x="11152437" y="2196612"/>
            <a:chExt cx="9636441" cy="704972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C52870F-6E18-3E55-08D2-6AC3C624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2437" y="2196612"/>
              <a:ext cx="9636441" cy="670120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9A1A68C-FE94-02EE-4A54-2AACD1E1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3049" y="8549297"/>
              <a:ext cx="8731281" cy="697035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4470F3E4-2C0D-8BAA-5DF3-00ADD41235DE}"/>
              </a:ext>
            </a:extLst>
          </p:cNvPr>
          <p:cNvSpPr/>
          <p:nvPr/>
        </p:nvSpPr>
        <p:spPr>
          <a:xfrm>
            <a:off x="10022372" y="11708620"/>
            <a:ext cx="14885423" cy="102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6750" dirty="0">
                <a:solidFill>
                  <a:schemeClr val="bg1"/>
                </a:solidFill>
              </a:rPr>
              <a:t>https://</a:t>
            </a:r>
            <a:r>
              <a:rPr lang="en-US" sz="6750" dirty="0" err="1">
                <a:solidFill>
                  <a:schemeClr val="bg1"/>
                </a:solidFill>
              </a:rPr>
              <a:t>github.com</a:t>
            </a:r>
            <a:r>
              <a:rPr lang="en-US" sz="6750" dirty="0">
                <a:solidFill>
                  <a:schemeClr val="bg1"/>
                </a:solidFill>
              </a:rPr>
              <a:t>/</a:t>
            </a:r>
            <a:r>
              <a:rPr lang="en-US" sz="6750" dirty="0" err="1">
                <a:solidFill>
                  <a:schemeClr val="bg1"/>
                </a:solidFill>
              </a:rPr>
              <a:t>rprimi</a:t>
            </a:r>
            <a:r>
              <a:rPr lang="en-US" sz="6750" dirty="0">
                <a:solidFill>
                  <a:schemeClr val="bg1"/>
                </a:solidFill>
              </a:rPr>
              <a:t>/</a:t>
            </a:r>
            <a:r>
              <a:rPr lang="en-US" sz="6750" dirty="0" err="1">
                <a:solidFill>
                  <a:schemeClr val="bg1"/>
                </a:solidFill>
              </a:rPr>
              <a:t>acqu_mirt</a:t>
            </a:r>
            <a:endParaRPr lang="en-US" sz="6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5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Psychometrics of the classical method</a:t>
            </a:r>
          </a:p>
        </p:txBody>
      </p:sp>
    </p:spTree>
    <p:extLst>
      <p:ext uri="{BB962C8B-B14F-4D97-AF65-F5344CB8AC3E}">
        <p14:creationId xmlns:p14="http://schemas.microsoft.com/office/powerpoint/2010/main" val="304267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1FB1C-7572-0849-BC8A-91AFEEF8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1028701"/>
            <a:ext cx="18162984" cy="3384214"/>
          </a:xfrm>
        </p:spPr>
        <p:txBody>
          <a:bodyPr>
            <a:normAutofit/>
          </a:bodyPr>
          <a:lstStyle/>
          <a:p>
            <a:r>
              <a:rPr lang="pt-BR" dirty="0" err="1"/>
              <a:t>Classical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partialling</a:t>
            </a:r>
            <a:r>
              <a:rPr lang="pt-BR" dirty="0"/>
              <a:t> out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mean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BBCA03-5A9B-8F44-A995-9EA7174F0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514" y="3938613"/>
            <a:ext cx="10024823" cy="744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7753-4966-9845-98C8-CDE35B90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466738"/>
            <a:ext cx="20105061" cy="2014350"/>
          </a:xfrm>
        </p:spPr>
        <p:txBody>
          <a:bodyPr>
            <a:normAutofit/>
          </a:bodyPr>
          <a:lstStyle/>
          <a:p>
            <a:r>
              <a:rPr lang="en-US" sz="6188" dirty="0"/>
              <a:t>Correcting for acquiescence (removing acquiescence variance from item and scale scores). 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D01A42-FBAF-CB49-B2ED-912FEB748F5E}"/>
              </a:ext>
            </a:extLst>
          </p:cNvPr>
          <p:cNvCxnSpPr>
            <a:cxnSpLocks/>
          </p:cNvCxnSpPr>
          <p:nvPr/>
        </p:nvCxnSpPr>
        <p:spPr>
          <a:xfrm flipV="1">
            <a:off x="4338172" y="5040707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B8D246E-9F89-F94C-B2A0-433E419196CC}"/>
              </a:ext>
            </a:extLst>
          </p:cNvPr>
          <p:cNvCxnSpPr>
            <a:cxnSpLocks/>
          </p:cNvCxnSpPr>
          <p:nvPr/>
        </p:nvCxnSpPr>
        <p:spPr>
          <a:xfrm flipV="1">
            <a:off x="4203558" y="6810027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BC5C904-8A6A-394F-8BF4-A4C68897810F}"/>
              </a:ext>
            </a:extLst>
          </p:cNvPr>
          <p:cNvCxnSpPr>
            <a:cxnSpLocks/>
          </p:cNvCxnSpPr>
          <p:nvPr/>
        </p:nvCxnSpPr>
        <p:spPr>
          <a:xfrm>
            <a:off x="4621190" y="614263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232DC9FE-F8AF-1144-AB00-64F003A2932E}"/>
              </a:ext>
            </a:extLst>
          </p:cNvPr>
          <p:cNvCxnSpPr>
            <a:cxnSpLocks/>
          </p:cNvCxnSpPr>
          <p:nvPr/>
        </p:nvCxnSpPr>
        <p:spPr>
          <a:xfrm>
            <a:off x="8123134" y="435747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DA69E27-DA5D-6F41-9B75-D13BB9A99DE3}"/>
              </a:ext>
            </a:extLst>
          </p:cNvPr>
          <p:cNvSpPr txBox="1"/>
          <p:nvPr/>
        </p:nvSpPr>
        <p:spPr>
          <a:xfrm>
            <a:off x="4051432" y="5071963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340A826B-F608-2D4F-97AA-44C38EC0BBC2}"/>
              </a:ext>
            </a:extLst>
          </p:cNvPr>
          <p:cNvSpPr txBox="1"/>
          <p:nvPr/>
        </p:nvSpPr>
        <p:spPr>
          <a:xfrm>
            <a:off x="4408793" y="5440579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/>
              <a:t>1</a:t>
            </a:r>
            <a:endParaRPr lang="en-US" sz="3938" dirty="0">
              <a:sym typeface="Helvetica Light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1C6318D-9D85-744C-A6AE-730B23739EE5}"/>
              </a:ext>
            </a:extLst>
          </p:cNvPr>
          <p:cNvSpPr txBox="1"/>
          <p:nvPr/>
        </p:nvSpPr>
        <p:spPr>
          <a:xfrm>
            <a:off x="7905733" y="3769623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8B22440-21B6-AC4D-8BE1-14241FB084FC}"/>
              </a:ext>
            </a:extLst>
          </p:cNvPr>
          <p:cNvSpPr txBox="1"/>
          <p:nvPr/>
        </p:nvSpPr>
        <p:spPr>
          <a:xfrm>
            <a:off x="5237360" y="6602885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7FB2A1A-40E8-9C43-AA79-E78E8697C477}"/>
              </a:ext>
            </a:extLst>
          </p:cNvPr>
          <p:cNvCxnSpPr>
            <a:cxnSpLocks/>
          </p:cNvCxnSpPr>
          <p:nvPr/>
        </p:nvCxnSpPr>
        <p:spPr>
          <a:xfrm flipV="1">
            <a:off x="4324970" y="9743325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40CB0382-4566-4F4A-BE2B-B43B3704C275}"/>
              </a:ext>
            </a:extLst>
          </p:cNvPr>
          <p:cNvCxnSpPr>
            <a:cxnSpLocks/>
          </p:cNvCxnSpPr>
          <p:nvPr/>
        </p:nvCxnSpPr>
        <p:spPr>
          <a:xfrm flipV="1">
            <a:off x="4190356" y="11512645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D1328626-C4AE-504C-8C82-354BB70D8E5C}"/>
              </a:ext>
            </a:extLst>
          </p:cNvPr>
          <p:cNvCxnSpPr>
            <a:cxnSpLocks/>
          </p:cNvCxnSpPr>
          <p:nvPr/>
        </p:nvCxnSpPr>
        <p:spPr>
          <a:xfrm>
            <a:off x="5572090" y="10922592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B7FCEA30-E8A5-3D44-B477-5C66985B0C94}"/>
              </a:ext>
            </a:extLst>
          </p:cNvPr>
          <p:cNvCxnSpPr>
            <a:cxnSpLocks/>
          </p:cNvCxnSpPr>
          <p:nvPr/>
        </p:nvCxnSpPr>
        <p:spPr>
          <a:xfrm>
            <a:off x="8118132" y="908052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8953A88-90C3-3E41-9497-DFA2EE859D03}"/>
              </a:ext>
            </a:extLst>
          </p:cNvPr>
          <p:cNvSpPr txBox="1"/>
          <p:nvPr/>
        </p:nvSpPr>
        <p:spPr>
          <a:xfrm>
            <a:off x="4038230" y="9774581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FA983F62-16D1-5F4F-B6EE-F92F27EF7AAA}"/>
              </a:ext>
            </a:extLst>
          </p:cNvPr>
          <p:cNvSpPr txBox="1"/>
          <p:nvPr/>
        </p:nvSpPr>
        <p:spPr>
          <a:xfrm>
            <a:off x="5397610" y="10262922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2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54CF2D1E-5FA0-A049-B980-68BF341AD2F2}"/>
              </a:ext>
            </a:extLst>
          </p:cNvPr>
          <p:cNvSpPr txBox="1"/>
          <p:nvPr/>
        </p:nvSpPr>
        <p:spPr>
          <a:xfrm>
            <a:off x="7945013" y="8495911"/>
            <a:ext cx="4247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BB342BC-5468-F344-9BBE-38C7B7A4669E}"/>
              </a:ext>
            </a:extLst>
          </p:cNvPr>
          <p:cNvSpPr txBox="1"/>
          <p:nvPr/>
        </p:nvSpPr>
        <p:spPr>
          <a:xfrm>
            <a:off x="5224160" y="11305503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2EE06852-634B-1C4E-B958-E23D11664552}"/>
              </a:ext>
            </a:extLst>
          </p:cNvPr>
          <p:cNvSpPr txBox="1"/>
          <p:nvPr/>
        </p:nvSpPr>
        <p:spPr>
          <a:xfrm>
            <a:off x="9996446" y="10292858"/>
            <a:ext cx="417422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+ 2 = 7/2 = 3.5  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7343A3E-B69D-C04E-83F2-C69714C9F8A2}"/>
              </a:ext>
            </a:extLst>
          </p:cNvPr>
          <p:cNvSpPr txBox="1"/>
          <p:nvPr/>
        </p:nvSpPr>
        <p:spPr>
          <a:xfrm>
            <a:off x="10246210" y="11205342"/>
            <a:ext cx="31466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938" dirty="0"/>
              <a:t> – 3.5 = -0.5</a:t>
            </a:r>
            <a:endParaRPr lang="en-US" sz="3938" dirty="0">
              <a:sym typeface="Helvetica Light"/>
            </a:endParaRPr>
          </a:p>
        </p:txBody>
      </p: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D9F61A1A-7AC0-C34D-BFFD-B5EA12BB9BF9}"/>
              </a:ext>
            </a:extLst>
          </p:cNvPr>
          <p:cNvCxnSpPr>
            <a:cxnSpLocks/>
          </p:cNvCxnSpPr>
          <p:nvPr/>
        </p:nvCxnSpPr>
        <p:spPr>
          <a:xfrm flipV="1">
            <a:off x="17503442" y="10072079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4CA80AD6-A27E-6041-8DFF-E31AF5B053CC}"/>
              </a:ext>
            </a:extLst>
          </p:cNvPr>
          <p:cNvCxnSpPr>
            <a:cxnSpLocks/>
          </p:cNvCxnSpPr>
          <p:nvPr/>
        </p:nvCxnSpPr>
        <p:spPr>
          <a:xfrm flipV="1">
            <a:off x="17368828" y="11841399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E82B4A9B-6FAA-4F46-AC5B-B5BFE318871C}"/>
              </a:ext>
            </a:extLst>
          </p:cNvPr>
          <p:cNvCxnSpPr>
            <a:cxnSpLocks/>
          </p:cNvCxnSpPr>
          <p:nvPr/>
        </p:nvCxnSpPr>
        <p:spPr>
          <a:xfrm>
            <a:off x="18428170" y="1127008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F7EFA747-6953-F640-B029-C903E24749B2}"/>
              </a:ext>
            </a:extLst>
          </p:cNvPr>
          <p:cNvCxnSpPr>
            <a:cxnSpLocks/>
          </p:cNvCxnSpPr>
          <p:nvPr/>
        </p:nvCxnSpPr>
        <p:spPr>
          <a:xfrm>
            <a:off x="20514622" y="945594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F5466565-F840-0D45-8E7D-AFBDABF0211D}"/>
              </a:ext>
            </a:extLst>
          </p:cNvPr>
          <p:cNvSpPr txBox="1"/>
          <p:nvPr/>
        </p:nvSpPr>
        <p:spPr>
          <a:xfrm>
            <a:off x="17216702" y="10103335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207BDA3-45DD-EA47-92F0-4F8F036604B7}"/>
              </a:ext>
            </a:extLst>
          </p:cNvPr>
          <p:cNvSpPr txBox="1"/>
          <p:nvPr/>
        </p:nvSpPr>
        <p:spPr>
          <a:xfrm>
            <a:off x="15293847" y="10637697"/>
            <a:ext cx="345928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2 + (-0.5) = 1.5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2E3AF812-3E5E-4D4F-BACC-092580320CED}"/>
              </a:ext>
            </a:extLst>
          </p:cNvPr>
          <p:cNvSpPr txBox="1"/>
          <p:nvPr/>
        </p:nvSpPr>
        <p:spPr>
          <a:xfrm>
            <a:off x="17381737" y="8515373"/>
            <a:ext cx="345928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(-0.5) = 4.5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B51A8103-DB57-E047-92E0-F9F4C2EDEB81}"/>
              </a:ext>
            </a:extLst>
          </p:cNvPr>
          <p:cNvSpPr txBox="1"/>
          <p:nvPr/>
        </p:nvSpPr>
        <p:spPr>
          <a:xfrm>
            <a:off x="18402630" y="11634257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07E12A2-F4EE-CE49-B8A4-9B171B027DC2}"/>
              </a:ext>
            </a:extLst>
          </p:cNvPr>
          <p:cNvCxnSpPr>
            <a:cxnSpLocks/>
          </p:cNvCxnSpPr>
          <p:nvPr/>
        </p:nvCxnSpPr>
        <p:spPr>
          <a:xfrm flipH="1">
            <a:off x="6438071" y="4357471"/>
            <a:ext cx="21842" cy="719271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51B16F8-AD3D-2D40-9844-2A40CFCADB67}"/>
              </a:ext>
            </a:extLst>
          </p:cNvPr>
          <p:cNvSpPr txBox="1"/>
          <p:nvPr/>
        </p:nvSpPr>
        <p:spPr>
          <a:xfrm>
            <a:off x="18935388" y="9249927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3.0</a:t>
            </a:r>
            <a:endParaRPr lang="en-US" sz="2532" dirty="0">
              <a:sym typeface="Helvetica Light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DD25D83-68A2-EE4A-888A-E90A1D571114}"/>
              </a:ext>
            </a:extLst>
          </p:cNvPr>
          <p:cNvSpPr txBox="1"/>
          <p:nvPr/>
        </p:nvSpPr>
        <p:spPr>
          <a:xfrm>
            <a:off x="6206398" y="8350207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3.5</a:t>
            </a:r>
            <a:endParaRPr lang="en-US" sz="2532" dirty="0">
              <a:sym typeface="Helvetica Light"/>
            </a:endParaRP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169469A9-2B55-154D-8EA5-7114393229B0}"/>
              </a:ext>
            </a:extLst>
          </p:cNvPr>
          <p:cNvCxnSpPr>
            <a:cxnSpLocks/>
          </p:cNvCxnSpPr>
          <p:nvPr/>
        </p:nvCxnSpPr>
        <p:spPr>
          <a:xfrm>
            <a:off x="6840094" y="8822784"/>
            <a:ext cx="0" cy="268986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DC3CF5F5-BE99-C943-AEA4-98AD74D4AF9F}"/>
              </a:ext>
            </a:extLst>
          </p:cNvPr>
          <p:cNvCxnSpPr>
            <a:cxnSpLocks/>
          </p:cNvCxnSpPr>
          <p:nvPr/>
        </p:nvCxnSpPr>
        <p:spPr>
          <a:xfrm>
            <a:off x="19541324" y="9697167"/>
            <a:ext cx="0" cy="2135626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93B155C-7C6B-DE42-962A-32C6DB8B971E}"/>
              </a:ext>
            </a:extLst>
          </p:cNvPr>
          <p:cNvSpPr/>
          <p:nvPr/>
        </p:nvSpPr>
        <p:spPr>
          <a:xfrm>
            <a:off x="2251165" y="2433686"/>
            <a:ext cx="20491588" cy="1026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374" dirty="0"/>
              <a:t>In general terms acquiescence may be defined as the discrepancy between the average over opposites and the scale midpoint (</a:t>
            </a:r>
            <a:r>
              <a:rPr lang="en-US" sz="3374" dirty="0" err="1"/>
              <a:t>Hofstee</a:t>
            </a:r>
            <a:r>
              <a:rPr lang="en-US" sz="3374" dirty="0"/>
              <a:t>, Berge, &amp; Hendriks,1998)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27E841-F91B-ADDB-4E1D-4FC0D1AE813F}"/>
              </a:ext>
            </a:extLst>
          </p:cNvPr>
          <p:cNvSpPr txBox="1"/>
          <p:nvPr/>
        </p:nvSpPr>
        <p:spPr>
          <a:xfrm>
            <a:off x="10675831" y="4985730"/>
            <a:ext cx="3752631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ym typeface="Helvetica Light"/>
              </a:rPr>
              <a:t>5 + 1 = 6/2 = 3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15905D-024A-FA94-3F28-F6EC5C4204A5}"/>
              </a:ext>
            </a:extLst>
          </p:cNvPr>
          <p:cNvSpPr txBox="1"/>
          <p:nvPr/>
        </p:nvSpPr>
        <p:spPr>
          <a:xfrm>
            <a:off x="11234974" y="5898214"/>
            <a:ext cx="2106347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02">
              <a:spcBef>
                <a:spcPts val="0"/>
              </a:spcBef>
              <a:buNone/>
            </a:pPr>
            <a:r>
              <a:rPr lang="en-US" sz="3938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en-US" sz="3938" dirty="0"/>
              <a:t> – 3 = 0</a:t>
            </a:r>
            <a:endParaRPr lang="en-US" sz="3938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307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58C029-CFE3-8D5A-4B8B-27F727C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466725"/>
            <a:ext cx="8521700" cy="127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6AF38-5118-C346-957A-13523AE5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749" y="303610"/>
            <a:ext cx="15609094" cy="1203276"/>
          </a:xfrm>
        </p:spPr>
        <p:txBody>
          <a:bodyPr>
            <a:normAutofit/>
          </a:bodyPr>
          <a:lstStyle/>
          <a:p>
            <a:r>
              <a:rPr lang="en-US" sz="5063" dirty="0"/>
              <a:t>Summary of the classical perspective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CE17F6DC-64F2-EA48-B45E-CF56C90E1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42678" y="1651992"/>
                <a:ext cx="17747755" cy="1156037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dirty="0"/>
                  <a:t> be the positive,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be the respective negative items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be the original response of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on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The acquiescence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given by: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The average agreement score (classical test score)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given by: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And the recoded score: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𝑎𝑐𝑞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𝑎𝑐𝑞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That simplifies to: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It is also interesting to mention that for balanced scales the original scores are a linear transformation of original scores, that is, the classic scores are already automatically recoded and have acquiescence </a:t>
                </a:r>
                <a:r>
                  <a:rPr lang="en-US" dirty="0" err="1"/>
                  <a:t>partialled</a:t>
                </a:r>
                <a:r>
                  <a:rPr lang="en-US" dirty="0"/>
                  <a:t> out: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CE17F6DC-64F2-EA48-B45E-CF56C90E1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42678" y="1651992"/>
                <a:ext cx="17747755" cy="11560373"/>
              </a:xfrm>
              <a:blipFill>
                <a:blip r:embed="rId3"/>
                <a:stretch>
                  <a:fillRect l="-1001" t="-988" r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0D674264-97B2-DD4E-A70F-BE66FF276094}"/>
              </a:ext>
            </a:extLst>
          </p:cNvPr>
          <p:cNvSpPr txBox="1"/>
          <p:nvPr/>
        </p:nvSpPr>
        <p:spPr>
          <a:xfrm>
            <a:off x="7239001" y="11860298"/>
            <a:ext cx="9292786" cy="1330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>
              <a:buNone/>
            </a:pPr>
            <a:r>
              <a:rPr lang="en-US" sz="4400" dirty="0"/>
              <a:t>https://</a:t>
            </a:r>
            <a:r>
              <a:rPr lang="en-US" sz="4400" dirty="0" err="1"/>
              <a:t>osf.io</a:t>
            </a:r>
            <a:r>
              <a:rPr lang="en-US" sz="4400" dirty="0"/>
              <a:t>/</a:t>
            </a:r>
            <a:r>
              <a:rPr lang="en-US" sz="4400" dirty="0" err="1"/>
              <a:t>zsrwt</a:t>
            </a:r>
            <a:endParaRPr lang="en-US" sz="32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22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Cognitive response process</a:t>
            </a:r>
          </a:p>
        </p:txBody>
      </p:sp>
    </p:spTree>
    <p:extLst>
      <p:ext uri="{BB962C8B-B14F-4D97-AF65-F5344CB8AC3E}">
        <p14:creationId xmlns:p14="http://schemas.microsoft.com/office/powerpoint/2010/main" val="30612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5AD12D-4AA6-D634-0C2F-61E6A950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0476441"/>
            <a:ext cx="8877206" cy="3050117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F423B9A4-2F01-7BC8-6849-1CA1FE76F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14381"/>
              </p:ext>
            </p:extLst>
          </p:nvPr>
        </p:nvGraphicFramePr>
        <p:xfrm>
          <a:off x="1672166" y="1028700"/>
          <a:ext cx="20603633" cy="9249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3" imgW="5969000" imgH="2679700" progId="Excel.Sheet.12">
                  <p:embed/>
                </p:oleObj>
              </mc:Choice>
              <mc:Fallback>
                <p:oleObj name="Planilha" r:id="rId3" imgW="5969000" imgH="267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2166" y="1028700"/>
                        <a:ext cx="20603633" cy="9249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0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8327A32-741A-AD50-E5DD-30E8B854E4C3}"/>
              </a:ext>
            </a:extLst>
          </p:cNvPr>
          <p:cNvSpPr txBox="1"/>
          <p:nvPr/>
        </p:nvSpPr>
        <p:spPr>
          <a:xfrm>
            <a:off x="3386668" y="1981436"/>
            <a:ext cx="19337866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www.labape.com.br</a:t>
            </a:r>
            <a:r>
              <a:rPr lang="en-US" dirty="0"/>
              <a:t>/</a:t>
            </a:r>
            <a:r>
              <a:rPr lang="en-US" dirty="0" err="1"/>
              <a:t>acqu_mirt</a:t>
            </a:r>
            <a:r>
              <a:rPr lang="en-US" dirty="0"/>
              <a:t>/</a:t>
            </a:r>
            <a:r>
              <a:rPr lang="en-US" dirty="0" err="1"/>
              <a:t>methods_of_recoding.html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ABABA6-C1A5-6777-C172-5CE9EE0E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2" y="4114161"/>
            <a:ext cx="11668978" cy="6525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FDACEC-6135-5CD0-07B2-9DA9DB98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1" y="4063361"/>
            <a:ext cx="7095066" cy="89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78AEF-EFE6-EE45-256D-D29D0AF4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33" y="2026355"/>
            <a:ext cx="14494933" cy="96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4D68B7-6653-EBC3-5899-A72318CE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2" y="1625600"/>
            <a:ext cx="13974187" cy="99197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82D23E-B140-D076-6647-25C9632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628649"/>
            <a:ext cx="8898512" cy="127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Acquiescence as a Person Differential Functioning DPF</a:t>
            </a:r>
          </a:p>
        </p:txBody>
      </p:sp>
    </p:spTree>
    <p:extLst>
      <p:ext uri="{BB962C8B-B14F-4D97-AF65-F5344CB8AC3E}">
        <p14:creationId xmlns:p14="http://schemas.microsoft.com/office/powerpoint/2010/main" val="39212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28DD4-7355-574B-B484-D264B57D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6" y="4739272"/>
            <a:ext cx="8224758" cy="380628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302CC-2CE9-CC43-ADAA-2A221523FBA6}"/>
              </a:ext>
            </a:extLst>
          </p:cNvPr>
          <p:cNvSpPr/>
          <p:nvPr/>
        </p:nvSpPr>
        <p:spPr>
          <a:xfrm>
            <a:off x="3048000" y="3897737"/>
            <a:ext cx="9144000" cy="6377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938" kern="12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Differential Item Functioning (DIF)</a:t>
            </a:r>
            <a:r>
              <a:rPr lang="pt-BR" sz="39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93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9284053-4E53-814A-BED0-1CCE5A778C6A}"/>
              </a:ext>
            </a:extLst>
          </p:cNvPr>
          <p:cNvSpPr/>
          <p:nvPr/>
        </p:nvSpPr>
        <p:spPr>
          <a:xfrm>
            <a:off x="12029641" y="5274675"/>
            <a:ext cx="9144000" cy="11831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938" kern="12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Differential Person Functioning (PDIF)</a:t>
            </a:r>
            <a:r>
              <a:rPr lang="pt-BR" sz="39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93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D451216-58DD-3545-8C73-8A2B4D61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66" y="8846163"/>
            <a:ext cx="8074950" cy="44901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74EB722-E6CB-A44E-8F5F-0C021D90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8887" y="6091446"/>
            <a:ext cx="6773167" cy="6272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17EDE-D602-2342-B3AF-712BE4BB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453" y="625078"/>
            <a:ext cx="16180595" cy="2263610"/>
          </a:xfrm>
        </p:spPr>
        <p:txBody>
          <a:bodyPr>
            <a:noAutofit/>
          </a:bodyPr>
          <a:lstStyle/>
          <a:p>
            <a:r>
              <a:rPr lang="pt-BR" sz="6750" dirty="0" err="1"/>
              <a:t>Acquiescece</a:t>
            </a:r>
            <a:r>
              <a:rPr lang="pt-BR" sz="6750" dirty="0"/>
              <a:t> as a </a:t>
            </a:r>
            <a:r>
              <a:rPr lang="pt-BR" sz="6750" dirty="0" err="1"/>
              <a:t>Diferential</a:t>
            </a:r>
            <a:r>
              <a:rPr lang="pt-BR" sz="6750" dirty="0"/>
              <a:t> Person </a:t>
            </a:r>
            <a:r>
              <a:rPr lang="pt-BR" sz="6750" dirty="0" err="1"/>
              <a:t>Functioning</a:t>
            </a:r>
            <a:endParaRPr lang="pt-BR" sz="6750" dirty="0"/>
          </a:p>
        </p:txBody>
      </p:sp>
    </p:spTree>
    <p:extLst>
      <p:ext uri="{BB962C8B-B14F-4D97-AF65-F5344CB8AC3E}">
        <p14:creationId xmlns:p14="http://schemas.microsoft.com/office/powerpoint/2010/main" val="1750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574F61-FF85-1842-9992-D9135CE0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6188" dirty="0" err="1"/>
              <a:t>Rasch</a:t>
            </a:r>
            <a:r>
              <a:rPr lang="pt-BR" sz="6188" dirty="0"/>
              <a:t> approach </a:t>
            </a:r>
            <a:r>
              <a:rPr lang="pt-BR" sz="6188" dirty="0" err="1"/>
              <a:t>to</a:t>
            </a:r>
            <a:r>
              <a:rPr lang="pt-BR" sz="6188" dirty="0"/>
              <a:t> </a:t>
            </a:r>
            <a:r>
              <a:rPr lang="pt-BR" sz="6188" dirty="0" err="1"/>
              <a:t>measure</a:t>
            </a:r>
            <a:r>
              <a:rPr lang="pt-BR" sz="6188" dirty="0"/>
              <a:t> </a:t>
            </a:r>
            <a:r>
              <a:rPr lang="pt-BR" sz="6188" dirty="0" err="1"/>
              <a:t>Diferential</a:t>
            </a:r>
            <a:r>
              <a:rPr lang="pt-BR" sz="6188" dirty="0"/>
              <a:t> Person </a:t>
            </a:r>
            <a:r>
              <a:rPr lang="pt-BR" sz="6188" dirty="0" err="1"/>
              <a:t>Functioning</a:t>
            </a:r>
            <a:r>
              <a:rPr lang="pt-BR" sz="6188" dirty="0"/>
              <a:t> (DPF)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1BAD41-FB6D-1047-9C1F-D6773DC8B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6719" y="4286250"/>
            <a:ext cx="15769828" cy="4893469"/>
          </a:xfrm>
        </p:spPr>
        <p:txBody>
          <a:bodyPr>
            <a:normAutofit/>
          </a:bodyPr>
          <a:lstStyle/>
          <a:p>
            <a:pPr marL="1348431" lvl="1" indent="-723330">
              <a:spcBef>
                <a:spcPts val="2531"/>
              </a:spcBef>
              <a:buFont typeface="+mj-lt"/>
              <a:buAutoNum type="arabicPeriod"/>
            </a:pPr>
            <a:r>
              <a:rPr lang="en-US" sz="3938" dirty="0"/>
              <a:t>Calibrate item difficulty </a:t>
            </a:r>
          </a:p>
          <a:p>
            <a:pPr marL="1348431" lvl="1" indent="-723330">
              <a:spcBef>
                <a:spcPts val="2531"/>
              </a:spcBef>
              <a:buFont typeface="+mj-lt"/>
              <a:buAutoNum type="arabicPeriod"/>
            </a:pPr>
            <a:r>
              <a:rPr lang="en-US" sz="3938" dirty="0"/>
              <a:t>Estimates theta twice (+ and -) fixing item parameters at values found in step 1</a:t>
            </a:r>
          </a:p>
          <a:p>
            <a:pPr marL="1348431" lvl="1" indent="-723330">
              <a:spcBef>
                <a:spcPts val="2531"/>
              </a:spcBef>
              <a:buFont typeface="+mj-lt"/>
              <a:buAutoNum type="arabicPeriod"/>
            </a:pPr>
            <a:r>
              <a:rPr lang="en-US" sz="3938" dirty="0"/>
              <a:t>Calculate the difference and se between two estimations = DPF</a:t>
            </a:r>
          </a:p>
          <a:p>
            <a:pPr marL="625100" lvl="1" indent="0">
              <a:spcBef>
                <a:spcPts val="2531"/>
              </a:spcBef>
              <a:buNone/>
            </a:pPr>
            <a:endParaRPr lang="en-US" sz="3938" dirty="0"/>
          </a:p>
          <a:p>
            <a:pPr marL="625100" lvl="1" indent="0" algn="ctr">
              <a:spcBef>
                <a:spcPts val="2531"/>
              </a:spcBef>
              <a:buNone/>
            </a:pPr>
            <a:r>
              <a:rPr lang="en-US" sz="3938" dirty="0"/>
              <a:t>Doesn’t solve PDIF</a:t>
            </a:r>
            <a:endParaRPr lang="pt-BR" sz="5063" dirty="0"/>
          </a:p>
        </p:txBody>
      </p:sp>
    </p:spTree>
    <p:extLst>
      <p:ext uri="{BB962C8B-B14F-4D97-AF65-F5344CB8AC3E}">
        <p14:creationId xmlns:p14="http://schemas.microsoft.com/office/powerpoint/2010/main" val="3078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02145-8112-1F48-8CA0-F2C0A17ED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41" y="351607"/>
            <a:ext cx="23395259" cy="3036094"/>
          </a:xfrm>
        </p:spPr>
        <p:txBody>
          <a:bodyPr>
            <a:normAutofit/>
          </a:bodyPr>
          <a:lstStyle/>
          <a:p>
            <a:r>
              <a:rPr lang="pt-BR" sz="6188" dirty="0"/>
              <a:t>Note </a:t>
            </a:r>
            <a:r>
              <a:rPr lang="pt-BR" sz="6188" dirty="0" err="1"/>
              <a:t>on</a:t>
            </a:r>
            <a:r>
              <a:rPr lang="pt-BR" sz="6188" dirty="0"/>
              <a:t> </a:t>
            </a:r>
            <a:r>
              <a:rPr lang="pt-BR" sz="6188" dirty="0" err="1"/>
              <a:t>Rasch</a:t>
            </a:r>
            <a:r>
              <a:rPr lang="pt-BR" sz="6188" dirty="0"/>
              <a:t> </a:t>
            </a:r>
            <a:r>
              <a:rPr lang="pt-BR" sz="6188" dirty="0" err="1"/>
              <a:t>classical</a:t>
            </a:r>
            <a:r>
              <a:rPr lang="pt-BR" sz="6188" dirty="0"/>
              <a:t> </a:t>
            </a:r>
            <a:r>
              <a:rPr lang="pt-BR" sz="6188" dirty="0" err="1"/>
              <a:t>way</a:t>
            </a:r>
            <a:r>
              <a:rPr lang="pt-BR" sz="6188" dirty="0"/>
              <a:t> </a:t>
            </a:r>
            <a:r>
              <a:rPr lang="pt-BR" sz="6188" dirty="0" err="1"/>
              <a:t>to</a:t>
            </a:r>
            <a:r>
              <a:rPr lang="pt-BR" sz="6188" dirty="0"/>
              <a:t> </a:t>
            </a:r>
            <a:r>
              <a:rPr lang="pt-BR" sz="6188" dirty="0" err="1"/>
              <a:t>testing</a:t>
            </a:r>
            <a:r>
              <a:rPr lang="pt-BR" sz="6188" dirty="0"/>
              <a:t> </a:t>
            </a:r>
            <a:r>
              <a:rPr lang="pt-BR" sz="6188" dirty="0" err="1"/>
              <a:t>unidimesnionality</a:t>
            </a:r>
            <a:endParaRPr lang="pt-BR" sz="6188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132EF-710C-C24A-950C-5EB048A48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874" y="1712268"/>
            <a:ext cx="16743164" cy="3350866"/>
          </a:xfrm>
        </p:spPr>
        <p:txBody>
          <a:bodyPr/>
          <a:lstStyle/>
          <a:p>
            <a:r>
              <a:rPr lang="pt-BR" dirty="0" err="1"/>
              <a:t>Estimate</a:t>
            </a:r>
            <a:r>
              <a:rPr lang="pt-BR" dirty="0"/>
              <a:t> </a:t>
            </a:r>
            <a:r>
              <a:rPr lang="pt-BR" dirty="0" err="1"/>
              <a:t>measures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positive </a:t>
            </a:r>
            <a:r>
              <a:rPr lang="pt-BR" dirty="0" err="1"/>
              <a:t>and</a:t>
            </a:r>
            <a:r>
              <a:rPr lang="pt-BR" dirty="0"/>
              <a:t> negative </a:t>
            </a:r>
            <a:r>
              <a:rPr lang="pt-BR" dirty="0" err="1"/>
              <a:t>items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correlation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40F42C-D53A-A744-BE0B-A7FC05E542FB}"/>
              </a:ext>
            </a:extLst>
          </p:cNvPr>
          <p:cNvSpPr txBox="1"/>
          <p:nvPr/>
        </p:nvSpPr>
        <p:spPr>
          <a:xfrm>
            <a:off x="3992316" y="11481761"/>
            <a:ext cx="13079273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pt-BR" sz="5063" dirty="0" err="1">
                <a:sym typeface="Helvetica Light"/>
              </a:rPr>
              <a:t>Trevor</a:t>
            </a:r>
            <a:r>
              <a:rPr lang="pt-BR" sz="5063" dirty="0">
                <a:sym typeface="Helvetica Light"/>
              </a:rPr>
              <a:t> Bond in </a:t>
            </a:r>
            <a:r>
              <a:rPr lang="pt-BR" sz="5063" dirty="0" err="1">
                <a:sym typeface="Helvetica Light"/>
              </a:rPr>
              <a:t>Brazil</a:t>
            </a:r>
            <a:r>
              <a:rPr lang="pt-BR" sz="5063" dirty="0">
                <a:sym typeface="Helvetica Light"/>
              </a:rPr>
              <a:t>  USF in </a:t>
            </a:r>
            <a:r>
              <a:rPr lang="pt-BR" sz="5063" dirty="0" err="1">
                <a:sym typeface="Helvetica Light"/>
              </a:rPr>
              <a:t>may</a:t>
            </a:r>
            <a:r>
              <a:rPr lang="pt-BR" sz="5063" dirty="0">
                <a:sym typeface="Helvetica Light"/>
              </a:rPr>
              <a:t> 2017 !! </a:t>
            </a:r>
            <a:r>
              <a:rPr lang="pt-BR" sz="5063" dirty="0">
                <a:sym typeface="Wingdings" pitchFamily="2" charset="2"/>
              </a:rPr>
              <a:t></a:t>
            </a:r>
            <a:endParaRPr lang="pt-BR" sz="5063" dirty="0">
              <a:sym typeface="Helvetica Ligh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34D8A0-3E0D-184C-9582-41676413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112" y="3922461"/>
            <a:ext cx="12764251" cy="7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7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Intercept MIRT </a:t>
            </a:r>
          </a:p>
        </p:txBody>
      </p:sp>
    </p:spTree>
    <p:extLst>
      <p:ext uri="{BB962C8B-B14F-4D97-AF65-F5344CB8AC3E}">
        <p14:creationId xmlns:p14="http://schemas.microsoft.com/office/powerpoint/2010/main" val="219384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A7584-644E-9442-B00B-244ED02E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1" y="40184"/>
            <a:ext cx="19468986" cy="1585020"/>
          </a:xfrm>
        </p:spPr>
        <p:txBody>
          <a:bodyPr>
            <a:noAutofit/>
          </a:bodyPr>
          <a:lstStyle/>
          <a:p>
            <a:r>
              <a:rPr lang="pt-BR" sz="5063" dirty="0"/>
              <a:t>Multidimensional Item Response </a:t>
            </a:r>
            <a:r>
              <a:rPr lang="pt-BR" sz="5063" dirty="0" err="1"/>
              <a:t>Theory</a:t>
            </a:r>
            <a:r>
              <a:rPr lang="pt-BR" sz="5063" dirty="0"/>
              <a:t> (MIRT) </a:t>
            </a:r>
            <a:r>
              <a:rPr lang="pt-BR" sz="5063" dirty="0" err="1"/>
              <a:t>with</a:t>
            </a:r>
            <a:r>
              <a:rPr lang="pt-BR" sz="5063" dirty="0"/>
              <a:t> </a:t>
            </a:r>
            <a:r>
              <a:rPr lang="pt-BR" sz="5063" dirty="0" err="1"/>
              <a:t>random</a:t>
            </a:r>
            <a:r>
              <a:rPr lang="pt-BR" sz="5063" dirty="0"/>
              <a:t> </a:t>
            </a:r>
            <a:r>
              <a:rPr lang="pt-BR" sz="5063" dirty="0" err="1"/>
              <a:t>intercept</a:t>
            </a:r>
            <a:endParaRPr lang="pt-BR" sz="506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503915C8-4F0E-1A4F-9681-6D6C34D5600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23963" y="1616273"/>
                <a:ext cx="17406194" cy="739378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13" dirty="0" err="1"/>
                  <a:t>Samejima’s</a:t>
                </a:r>
                <a:r>
                  <a:rPr lang="en-US" sz="2813" dirty="0"/>
                  <a:t> graded response model: An item of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813" dirty="0"/>
                  <a:t> </a:t>
                </a:r>
                <a:r>
                  <a:rPr lang="en-US" sz="2813" dirty="0" err="1"/>
                  <a:t>likert</a:t>
                </a:r>
                <a:r>
                  <a:rPr lang="en-US" sz="2813" dirty="0"/>
                  <a:t> options can be recoded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813" dirty="0"/>
                  <a:t> binary (recoded to 0 vs 1) responses:</a:t>
                </a:r>
              </a:p>
              <a:p>
                <a:pPr marL="0" indent="0" algn="ctr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13" dirty="0"/>
                  <a:t>1 </a:t>
                </a:r>
                <a:r>
                  <a:rPr lang="en-US" sz="2813" i="1" dirty="0"/>
                  <a:t>vs</a:t>
                </a:r>
                <a:r>
                  <a:rPr lang="en-US" sz="2813" dirty="0"/>
                  <a:t> 2345, 12 </a:t>
                </a:r>
                <a:r>
                  <a:rPr lang="en-US" sz="2813" i="1" dirty="0"/>
                  <a:t>vs</a:t>
                </a:r>
                <a:r>
                  <a:rPr lang="en-US" sz="2813" dirty="0"/>
                  <a:t> 345, 123 </a:t>
                </a:r>
                <a:r>
                  <a:rPr lang="en-US" sz="2813" i="1" dirty="0"/>
                  <a:t>vs </a:t>
                </a:r>
                <a:r>
                  <a:rPr lang="en-US" sz="2813" dirty="0"/>
                  <a:t>45, 1234 </a:t>
                </a:r>
                <a:r>
                  <a:rPr lang="en-US" sz="2813" i="1" dirty="0"/>
                  <a:t>vs</a:t>
                </a:r>
                <a:r>
                  <a:rPr lang="en-US" sz="2813" dirty="0"/>
                  <a:t> 5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13" dirty="0"/>
                  <a:t>Each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13" dirty="0"/>
                  <a:t> binary recoded responses can then be modeled as two-parameter IRT :</a:t>
                </a:r>
                <a:endParaRPr lang="pt-BR" sz="2813" dirty="0"/>
              </a:p>
              <a:p>
                <a:pPr marL="0" indent="0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1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2813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(−(</m:t>
                          </m:r>
                          <m:sSub>
                            <m:sSubPr>
                              <m:ctrlPr>
                                <a:rPr lang="pt-BR" sz="28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pt-BR" sz="2813" dirty="0"/>
              </a:p>
              <a:p>
                <a:pPr marL="0" indent="0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13" dirty="0"/>
                  <a:t>The probabilities for each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13" dirty="0"/>
                  <a:t> response categories is obtained by subtraction: </a:t>
                </a:r>
                <a:endParaRPr lang="en-US" sz="2813" i="1" dirty="0"/>
              </a:p>
              <a:p>
                <a:pPr marL="0" indent="0" algn="ctr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13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13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13" dirty="0"/>
                  <a:t> , and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=1|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13" i="1">
                        <a:latin typeface="Cambria Math" panose="02040503050406030204" pitchFamily="18" charset="0"/>
                      </a:rPr>
                      <m:t>)=1−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13" dirty="0"/>
                  <a:t> , </a:t>
                </a:r>
                <a14:m>
                  <m:oMath xmlns:m="http://schemas.openxmlformats.org/officeDocument/2006/math">
                    <m:r>
                      <a:rPr lang="en-US" sz="2813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13" i="1">
                        <a:latin typeface="Cambria Math" panose="02040503050406030204" pitchFamily="18" charset="0"/>
                      </a:rPr>
                      <m:t>=5|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13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13" i="1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r>
                  <a:rPr lang="en-US" sz="2813" dirty="0"/>
                  <a:t>.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844"/>
                  </a:spcBef>
                  <a:spcAft>
                    <a:spcPts val="844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8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13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13" dirty="0"/>
                  <a:t> can be expressed also as:</a:t>
                </a:r>
                <a:br>
                  <a:rPr lang="en-US" sz="2813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13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2813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8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sz="28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13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813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1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13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pt-BR" sz="3375" dirty="0"/>
              </a:p>
              <a:p>
                <a:pPr indent="0">
                  <a:spcBef>
                    <a:spcPts val="563"/>
                  </a:spcBef>
                  <a:spcAft>
                    <a:spcPts val="563"/>
                  </a:spcAft>
                  <a:buNone/>
                </a:pPr>
                <a:endParaRPr lang="en-US" sz="3375" dirty="0"/>
              </a:p>
            </p:txBody>
          </p:sp>
        </mc:Choice>
        <mc:Fallback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503915C8-4F0E-1A4F-9681-6D6C34D56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23963" y="1616273"/>
                <a:ext cx="17406194" cy="7393784"/>
              </a:xfrm>
              <a:blipFill>
                <a:blip r:embed="rId2"/>
                <a:stretch>
                  <a:fillRect l="-948" t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A4ED4C07-654B-5844-ABC0-DBC173270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56" y="8498831"/>
            <a:ext cx="4786104" cy="44402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89BFA7-F426-084F-98B4-484AB96DE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148" y="8498831"/>
            <a:ext cx="4914939" cy="44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gnitive: understanding, experience, self-reflection"/>
          <p:cNvSpPr/>
          <p:nvPr/>
        </p:nvSpPr>
        <p:spPr>
          <a:xfrm>
            <a:off x="635245" y="401290"/>
            <a:ext cx="10794623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094" dirty="0" err="1"/>
              <a:t>Cognição</a:t>
            </a:r>
            <a:r>
              <a:rPr lang="en-US" sz="3094" dirty="0"/>
              <a:t> </a:t>
            </a:r>
            <a:r>
              <a:rPr sz="3094" dirty="0"/>
              <a:t>: understanding, experience, self-reflection</a:t>
            </a:r>
          </a:p>
        </p:txBody>
      </p:sp>
      <p:sp>
        <p:nvSpPr>
          <p:cNvPr id="155" name="Linha"/>
          <p:cNvSpPr/>
          <p:nvPr/>
        </p:nvSpPr>
        <p:spPr>
          <a:xfrm>
            <a:off x="3914466" y="1137328"/>
            <a:ext cx="814216" cy="513546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56" name="Linha"/>
          <p:cNvSpPr/>
          <p:nvPr/>
        </p:nvSpPr>
        <p:spPr>
          <a:xfrm>
            <a:off x="6507674" y="1166566"/>
            <a:ext cx="591748" cy="5091412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6" name="Linha de Conexão"/>
          <p:cNvSpPr/>
          <p:nvPr/>
        </p:nvSpPr>
        <p:spPr>
          <a:xfrm>
            <a:off x="8874810" y="5974401"/>
            <a:ext cx="2514924" cy="297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4481"/>
                </a:moveTo>
                <a:cubicBezTo>
                  <a:pt x="7871" y="-5388"/>
                  <a:pt x="15071" y="-4811"/>
                  <a:pt x="21600" y="1621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2532"/>
          </a:p>
        </p:txBody>
      </p:sp>
      <p:sp>
        <p:nvSpPr>
          <p:cNvPr id="158" name="Linha"/>
          <p:cNvSpPr/>
          <p:nvPr/>
        </p:nvSpPr>
        <p:spPr>
          <a:xfrm>
            <a:off x="9055308" y="1032449"/>
            <a:ext cx="765208" cy="440179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59" name="Response styles  (ACQ, DSACQ,  ERS, MRS)"/>
          <p:cNvSpPr/>
          <p:nvPr/>
        </p:nvSpPr>
        <p:spPr>
          <a:xfrm>
            <a:off x="12216214" y="306881"/>
            <a:ext cx="5923097" cy="100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>
              <a:defRPr sz="22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/>
              <a:t>Response styles</a:t>
            </a:r>
            <a:br>
              <a:rPr sz="3094"/>
            </a:br>
            <a:r>
              <a:rPr sz="3094"/>
              <a:t> (ACQ, DSACQ,  ERS, MRS)</a:t>
            </a:r>
          </a:p>
        </p:txBody>
      </p:sp>
      <p:sp>
        <p:nvSpPr>
          <p:cNvPr id="160" name="Linha"/>
          <p:cNvSpPr/>
          <p:nvPr/>
        </p:nvSpPr>
        <p:spPr>
          <a:xfrm flipH="1">
            <a:off x="11087222" y="1788888"/>
            <a:ext cx="2514932" cy="37929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1" name="Group Reference Bias"/>
          <p:cNvSpPr/>
          <p:nvPr/>
        </p:nvSpPr>
        <p:spPr>
          <a:xfrm>
            <a:off x="14478510" y="2274002"/>
            <a:ext cx="4930838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3">
                    <a:satOff val="18648"/>
                    <a:lumOff val="597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94"/>
              <a:t>Group Reference Bias</a:t>
            </a:r>
          </a:p>
        </p:txBody>
      </p:sp>
      <p:sp>
        <p:nvSpPr>
          <p:cNvPr id="162" name="Linha"/>
          <p:cNvSpPr/>
          <p:nvPr/>
        </p:nvSpPr>
        <p:spPr>
          <a:xfrm flipH="1">
            <a:off x="11956060" y="3081862"/>
            <a:ext cx="4276528" cy="3239676"/>
          </a:xfrm>
          <a:prstGeom prst="line">
            <a:avLst/>
          </a:prstGeom>
          <a:ln w="25400">
            <a:solidFill>
              <a:schemeClr val="accent3">
                <a:satOff val="18648"/>
                <a:lumOff val="5971"/>
              </a:schemeClr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3" name="Social desirability: self deception and voluntary IM"/>
          <p:cNvSpPr/>
          <p:nvPr/>
        </p:nvSpPr>
        <p:spPr>
          <a:xfrm>
            <a:off x="873152" y="12426786"/>
            <a:ext cx="10533334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94"/>
              <a:t>Social desirability: self deception and voluntary IM  </a:t>
            </a:r>
          </a:p>
        </p:txBody>
      </p:sp>
      <p:sp>
        <p:nvSpPr>
          <p:cNvPr id="164" name="Linha"/>
          <p:cNvSpPr/>
          <p:nvPr/>
        </p:nvSpPr>
        <p:spPr>
          <a:xfrm flipV="1">
            <a:off x="6053966" y="7686936"/>
            <a:ext cx="2218084" cy="460225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5" name="Linha"/>
          <p:cNvSpPr/>
          <p:nvPr/>
        </p:nvSpPr>
        <p:spPr>
          <a:xfrm flipV="1">
            <a:off x="10311154" y="7680600"/>
            <a:ext cx="2175348" cy="462565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81" y="1857375"/>
            <a:ext cx="16180594" cy="1000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20A5AC-7E3C-B113-AEF6-211E97C07D2F}"/>
              </a:ext>
            </a:extLst>
          </p:cNvPr>
          <p:cNvSpPr txBox="1"/>
          <p:nvPr/>
        </p:nvSpPr>
        <p:spPr>
          <a:xfrm>
            <a:off x="13063367" y="11972587"/>
            <a:ext cx="10533334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Duckworth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AL, Yeager DS.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Measurement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Matters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: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Assessing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Personal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Qualities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Other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Than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Cognitive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Ability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for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Educational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Purposes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Educ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Res. 2015 May;44(4):237-251.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doi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: 10.3102/0013189X15584327. PMID: 27134288; PMCID: PMC4849415.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215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A7584-644E-9442-B00B-244ED02E2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149" y="734143"/>
            <a:ext cx="19466621" cy="1585020"/>
          </a:xfrm>
        </p:spPr>
        <p:txBody>
          <a:bodyPr>
            <a:normAutofit fontScale="90000"/>
          </a:bodyPr>
          <a:lstStyle/>
          <a:p>
            <a:r>
              <a:rPr lang="en-US" sz="6750" dirty="0"/>
              <a:t>Adapted </a:t>
            </a:r>
            <a:r>
              <a:rPr lang="en-US" sz="6750" dirty="0" err="1"/>
              <a:t>Samejima’s</a:t>
            </a:r>
            <a:r>
              <a:rPr lang="en-US" sz="6750" dirty="0"/>
              <a:t> graded response to estimate random intercept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503915C8-4F0E-1A4F-9681-6D6C34D5600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504369" y="2686556"/>
                <a:ext cx="17392801" cy="9376176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3938" dirty="0"/>
                  <a:t>The linear part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938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3938" dirty="0"/>
                  <a:t> can incorporate additional dimensions as:</a:t>
                </a:r>
              </a:p>
              <a:p>
                <a:pPr marL="0" indent="0" algn="ctr">
                  <a:spcBef>
                    <a:spcPts val="844"/>
                  </a:spcBef>
                  <a:spcAft>
                    <a:spcPts val="844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938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938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3938" dirty="0"/>
                  <a:t>.</a:t>
                </a:r>
              </a:p>
              <a:p>
                <a:pPr marL="0" indent="0" algn="ctr">
                  <a:spcBef>
                    <a:spcPts val="844"/>
                  </a:spcBef>
                  <a:spcAft>
                    <a:spcPts val="844"/>
                  </a:spcAft>
                  <a:buNone/>
                </a:pPr>
                <a:endParaRPr lang="en-US" sz="3938" dirty="0"/>
              </a:p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3938" dirty="0"/>
                  <a:t>If we constrain the second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938" dirty="0"/>
                  <a:t> </a:t>
                </a:r>
              </a:p>
              <a:p>
                <a:pPr lvl="1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3938" dirty="0"/>
                  <a:t>fixing negative items’ discriminations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938" dirty="0"/>
                  <a:t> as -1 and positive items as +1</a:t>
                </a:r>
              </a:p>
              <a:p>
                <a:pPr lvl="1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3938" dirty="0"/>
                  <a:t>and estimate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93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938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938" dirty="0"/>
                  <a:t>, </a:t>
                </a:r>
              </a:p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endParaRPr lang="en-US" sz="3938" dirty="0"/>
              </a:p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3938" dirty="0"/>
                  <a:t>we can obtain the random intercept model as:</a:t>
                </a:r>
                <a:endParaRPr lang="pt-BR" sz="3938" dirty="0"/>
              </a:p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38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3938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pt-BR" sz="393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393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938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938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BR" sz="393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938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938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3938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BR" sz="393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sz="393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938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93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938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93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938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pt-BR" sz="3938" dirty="0"/>
              </a:p>
              <a:p>
                <a:pPr marL="0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endParaRPr lang="pt-BR" sz="3375" dirty="0"/>
              </a:p>
            </p:txBody>
          </p:sp>
        </mc:Choice>
        <mc:Fallback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503915C8-4F0E-1A4F-9681-6D6C34D560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04369" y="2686556"/>
                <a:ext cx="17392801" cy="9376176"/>
              </a:xfrm>
              <a:blipFill>
                <a:blip r:embed="rId2"/>
                <a:stretch>
                  <a:fillRect l="-1460" t="-1759" r="-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16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10EF49-4123-8E7D-5E83-85E42835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33" y="1001690"/>
            <a:ext cx="11590867" cy="1171262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FFA3C6-2888-1E3C-0CE8-F086569F2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514" y="640639"/>
            <a:ext cx="10124017" cy="124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BCF1B6-BB67-8C46-B65F-954D2026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hypothesis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206637-CCC8-9C4A-96EE-5AC217803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wanted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prove </a:t>
            </a:r>
            <a:r>
              <a:rPr lang="pt-BR" dirty="0" err="1"/>
              <a:t>that</a:t>
            </a:r>
            <a:r>
              <a:rPr lang="pt-BR" dirty="0"/>
              <a:t> aquiescesse </a:t>
            </a:r>
            <a:r>
              <a:rPr lang="pt-BR" dirty="0" err="1"/>
              <a:t>is</a:t>
            </a:r>
            <a:r>
              <a:rPr lang="pt-BR" dirty="0"/>
              <a:t> DPF</a:t>
            </a:r>
          </a:p>
          <a:p>
            <a:r>
              <a:rPr lang="en-US" dirty="0"/>
              <a:t>Hypothesis</a:t>
            </a:r>
          </a:p>
          <a:p>
            <a:pPr lvl="1"/>
            <a:r>
              <a:rPr lang="en-US" dirty="0"/>
              <a:t>Index of acquiescence = DPF = Random Intercept </a:t>
            </a:r>
          </a:p>
          <a:p>
            <a:pPr lvl="1"/>
            <a:r>
              <a:rPr lang="en-US" dirty="0"/>
              <a:t>Total scores from balanced scales = DPF corrected scores = substantive factor in random intercept model</a:t>
            </a:r>
          </a:p>
        </p:txBody>
      </p:sp>
    </p:spTree>
    <p:extLst>
      <p:ext uri="{BB962C8B-B14F-4D97-AF65-F5344CB8AC3E}">
        <p14:creationId xmlns:p14="http://schemas.microsoft.com/office/powerpoint/2010/main" val="20788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186E8-9B12-714F-B288-AA5C01D4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642" y="389079"/>
            <a:ext cx="15609094" cy="1548662"/>
          </a:xfrm>
        </p:spPr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E21CAA-0D5A-E746-BDFF-FEC3E5DDA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0715" y="1676367"/>
            <a:ext cx="16056852" cy="11450412"/>
          </a:xfrm>
        </p:spPr>
        <p:txBody>
          <a:bodyPr>
            <a:normAutofit fontScale="62500" lnSpcReduction="20000"/>
          </a:bodyPr>
          <a:lstStyle/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b="1" dirty="0"/>
              <a:t>Participants</a:t>
            </a:r>
            <a:endParaRPr lang="pt-BR" b="1" dirty="0"/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40,649 students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55.1% females from 495 schools located in 232 cities in the State of São Paulo Brazil, 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Ages 11 to 18 (M=14.7, SD=1.99) 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Grades 6</a:t>
            </a:r>
            <a:r>
              <a:rPr lang="en-US" baseline="30000" dirty="0"/>
              <a:t>th</a:t>
            </a:r>
            <a:r>
              <a:rPr lang="en-US" dirty="0"/>
              <a:t> N=6,411, 7</a:t>
            </a:r>
            <a:r>
              <a:rPr lang="en-US" baseline="30000" dirty="0"/>
              <a:t>th</a:t>
            </a:r>
            <a:r>
              <a:rPr lang="en-US" dirty="0"/>
              <a:t> N=4,357, 8</a:t>
            </a:r>
            <a:r>
              <a:rPr lang="en-US" baseline="30000" dirty="0"/>
              <a:t>th</a:t>
            </a:r>
            <a:r>
              <a:rPr lang="en-US" dirty="0"/>
              <a:t> N=5,558, 9</a:t>
            </a:r>
            <a:r>
              <a:rPr lang="en-US" baseline="30000" dirty="0"/>
              <a:t>th</a:t>
            </a:r>
            <a:r>
              <a:rPr lang="en-US" dirty="0"/>
              <a:t> N=6,272, 10</a:t>
            </a:r>
            <a:r>
              <a:rPr lang="en-US" baseline="30000" dirty="0"/>
              <a:t>th</a:t>
            </a:r>
            <a:r>
              <a:rPr lang="en-US" dirty="0"/>
              <a:t> N=6,534, 11</a:t>
            </a:r>
            <a:r>
              <a:rPr lang="en-US" baseline="30000" dirty="0"/>
              <a:t>th</a:t>
            </a:r>
            <a:r>
              <a:rPr lang="en-US" dirty="0"/>
              <a:t> N=5,763 and 12</a:t>
            </a:r>
            <a:r>
              <a:rPr lang="en-US" baseline="30000" dirty="0"/>
              <a:t>th</a:t>
            </a:r>
            <a:r>
              <a:rPr lang="en-US" dirty="0"/>
              <a:t> N=5,754.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endParaRPr lang="en-US" b="1" dirty="0"/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b="1" dirty="0"/>
              <a:t>Measures</a:t>
            </a:r>
            <a:endParaRPr lang="pt-BR" b="1" dirty="0"/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Students provided self-ratings on SENNA v2.0. (</a:t>
            </a:r>
            <a:r>
              <a:rPr lang="en-US" dirty="0" err="1"/>
              <a:t>Primi</a:t>
            </a:r>
            <a:r>
              <a:rPr lang="en-US" dirty="0"/>
              <a:t>, Santos, De </a:t>
            </a:r>
            <a:r>
              <a:rPr lang="en-US" dirty="0" err="1"/>
              <a:t>Fruyt</a:t>
            </a:r>
            <a:r>
              <a:rPr lang="en-US" dirty="0"/>
              <a:t>, &amp; John, in press), but the analyses reported here are constrained to the </a:t>
            </a:r>
            <a:r>
              <a:rPr lang="en-US" u="sng" dirty="0"/>
              <a:t>Conscientious Self-management domain.</a:t>
            </a:r>
            <a:r>
              <a:rPr lang="en-US" dirty="0"/>
              <a:t> 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5 facets: Achievement, Concentration, Order, Self-discipline and Sense of Responsibility. 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Each facet has six items: three true keyed (positive items, for instance “I do my tasks the best way I can”) and three false keyed (negative items, for instance “I put little effort in my tasks”),</a:t>
            </a:r>
          </a:p>
          <a:p>
            <a:pPr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en-US" dirty="0"/>
              <a:t>Fully balanced </a:t>
            </a:r>
            <a:r>
              <a:rPr lang="en-US" u="sng" dirty="0"/>
              <a:t>30-item scale </a:t>
            </a:r>
            <a:r>
              <a:rPr lang="en-US" dirty="0"/>
              <a:t>with </a:t>
            </a:r>
            <a:r>
              <a:rPr lang="en-US" u="sng" dirty="0"/>
              <a:t>15 pairs of antonym items</a:t>
            </a:r>
          </a:p>
        </p:txBody>
      </p:sp>
    </p:spTree>
    <p:extLst>
      <p:ext uri="{BB962C8B-B14F-4D97-AF65-F5344CB8AC3E}">
        <p14:creationId xmlns:p14="http://schemas.microsoft.com/office/powerpoint/2010/main" val="260101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88C823-43ED-034E-94FB-088882D28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28" y="2280092"/>
            <a:ext cx="13951744" cy="954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4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567282-4E3C-D94C-AB0B-23F8EAAA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237" y="2116750"/>
            <a:ext cx="12976571" cy="831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2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FD56E9-CC5E-6C42-ACFA-ACBD0AEF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199" y="1022107"/>
            <a:ext cx="16929051" cy="1167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2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Canceling</a:t>
            </a:r>
          </a:p>
        </p:txBody>
      </p:sp>
    </p:spTree>
    <p:extLst>
      <p:ext uri="{BB962C8B-B14F-4D97-AF65-F5344CB8AC3E}">
        <p14:creationId xmlns:p14="http://schemas.microsoft.com/office/powerpoint/2010/main" val="354232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EF64D-9BAA-C84C-9B53-034A6F42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739" y="400998"/>
            <a:ext cx="17606523" cy="1720169"/>
          </a:xfrm>
        </p:spPr>
        <p:txBody>
          <a:bodyPr>
            <a:normAutofit/>
          </a:bodyPr>
          <a:lstStyle/>
          <a:p>
            <a:r>
              <a:rPr lang="pt-BR" sz="6188" dirty="0" err="1"/>
              <a:t>Balanced</a:t>
            </a:r>
            <a:r>
              <a:rPr lang="pt-BR" sz="6188" dirty="0"/>
              <a:t> </a:t>
            </a:r>
            <a:r>
              <a:rPr lang="pt-BR" sz="6188" dirty="0" err="1"/>
              <a:t>scales</a:t>
            </a:r>
            <a:r>
              <a:rPr lang="pt-BR" sz="6188" dirty="0"/>
              <a:t>: </a:t>
            </a:r>
            <a:r>
              <a:rPr lang="pt-BR" sz="6188" dirty="0" err="1"/>
              <a:t>have</a:t>
            </a:r>
            <a:r>
              <a:rPr lang="pt-BR" sz="6188" dirty="0"/>
              <a:t> a </a:t>
            </a:r>
            <a:r>
              <a:rPr lang="pt-BR" sz="6188" dirty="0" err="1"/>
              <a:t>noise</a:t>
            </a:r>
            <a:r>
              <a:rPr lang="pt-BR" sz="6188" dirty="0"/>
              <a:t> </a:t>
            </a:r>
            <a:r>
              <a:rPr lang="pt-BR" sz="6188" dirty="0" err="1"/>
              <a:t>canceling</a:t>
            </a:r>
            <a:r>
              <a:rPr lang="pt-BR" sz="6188" dirty="0"/>
              <a:t> </a:t>
            </a:r>
            <a:r>
              <a:rPr lang="pt-BR" sz="6188" dirty="0" err="1"/>
              <a:t>mechanism</a:t>
            </a:r>
            <a:r>
              <a:rPr lang="pt-BR" sz="6188" dirty="0"/>
              <a:t> </a:t>
            </a:r>
            <a:r>
              <a:rPr lang="pt-BR" sz="6188" dirty="0" err="1"/>
              <a:t>built</a:t>
            </a:r>
            <a:r>
              <a:rPr lang="pt-BR" sz="6188" dirty="0"/>
              <a:t> in  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4A144FF7-2BBA-73DB-5DC4-E337693D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739" y="2595038"/>
            <a:ext cx="16690765" cy="99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7AC092-7B07-2403-BF5B-1B263181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46" y="1252221"/>
            <a:ext cx="17795631" cy="112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386AC703-443D-DB4B-8DEA-90D8FD977365}"/>
              </a:ext>
            </a:extLst>
          </p:cNvPr>
          <p:cNvSpPr/>
          <p:nvPr/>
        </p:nvSpPr>
        <p:spPr>
          <a:xfrm>
            <a:off x="3365830" y="1739485"/>
            <a:ext cx="12730158" cy="11522905"/>
          </a:xfrm>
          <a:prstGeom prst="roundRect">
            <a:avLst/>
          </a:prstGeom>
          <a:solidFill>
            <a:schemeClr val="tx2">
              <a:lumMod val="20000"/>
              <a:lumOff val="80000"/>
              <a:alpha val="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3375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FAFFE7-8669-B545-A406-26F6B3A1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22470" y="4575902"/>
            <a:ext cx="4410505" cy="51864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01ADD3E-BE8A-934F-94D7-5D843E80CD6D}"/>
              </a:ext>
            </a:extLst>
          </p:cNvPr>
          <p:cNvSpPr/>
          <p:nvPr/>
        </p:nvSpPr>
        <p:spPr>
          <a:xfrm>
            <a:off x="16253525" y="5905397"/>
            <a:ext cx="4727707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give up easily ?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195669-A58C-B64A-A2E9-06CC600BA322}"/>
              </a:ext>
            </a:extLst>
          </p:cNvPr>
          <p:cNvSpPr/>
          <p:nvPr/>
        </p:nvSpPr>
        <p:spPr>
          <a:xfrm>
            <a:off x="16306681" y="6864084"/>
            <a:ext cx="4727708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do more ?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B84B0D-EB6C-1E42-9FEC-B65A9119044C}"/>
              </a:ext>
            </a:extLst>
          </p:cNvPr>
          <p:cNvSpPr/>
          <p:nvPr/>
        </p:nvSpPr>
        <p:spPr>
          <a:xfrm>
            <a:off x="16306681" y="7835233"/>
            <a:ext cx="4727708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remain interested?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F5D795-BDEF-1840-B048-299876DB483B}"/>
              </a:ext>
            </a:extLst>
          </p:cNvPr>
          <p:cNvSpPr>
            <a:spLocks/>
          </p:cNvSpPr>
          <p:nvPr/>
        </p:nvSpPr>
        <p:spPr>
          <a:xfrm rot="10800000" flipV="1">
            <a:off x="3576519" y="6134697"/>
            <a:ext cx="3543418" cy="1586770"/>
          </a:xfrm>
          <a:prstGeom prst="ellipse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Persistence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120E03-DB7E-734D-A09A-56C76029B30B}"/>
              </a:ext>
            </a:extLst>
          </p:cNvPr>
          <p:cNvSpPr>
            <a:spLocks/>
          </p:cNvSpPr>
          <p:nvPr/>
        </p:nvSpPr>
        <p:spPr>
          <a:xfrm rot="10800000" flipV="1">
            <a:off x="7380215" y="5171072"/>
            <a:ext cx="4004783" cy="1652334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LT Memories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368359-0FBF-C945-B639-A86E95B0FBEE}"/>
              </a:ext>
            </a:extLst>
          </p:cNvPr>
          <p:cNvSpPr>
            <a:spLocks/>
          </p:cNvSpPr>
          <p:nvPr/>
        </p:nvSpPr>
        <p:spPr>
          <a:xfrm rot="10800000" flipV="1">
            <a:off x="7568358" y="3254327"/>
            <a:ext cx="3543418" cy="158677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Language</a:t>
            </a:r>
          </a:p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 err="1">
                <a:solidFill>
                  <a:schemeClr val="tx1"/>
                </a:solidFill>
              </a:rPr>
              <a:t>Gc</a:t>
            </a:r>
            <a:r>
              <a:rPr lang="en-US" sz="3375" b="1" dirty="0">
                <a:solidFill>
                  <a:schemeClr val="tx1"/>
                </a:solidFill>
              </a:rPr>
              <a:t>/</a:t>
            </a:r>
            <a:r>
              <a:rPr lang="en-US" sz="3375" b="1" dirty="0" err="1">
                <a:solidFill>
                  <a:schemeClr val="tx1"/>
                </a:solidFill>
              </a:rPr>
              <a:t>Grw</a:t>
            </a:r>
            <a:endParaRPr lang="en-US" sz="3375" b="1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315295-6AC2-C647-8DE8-6C694CA25BEA}"/>
              </a:ext>
            </a:extLst>
          </p:cNvPr>
          <p:cNvSpPr txBox="1"/>
          <p:nvPr/>
        </p:nvSpPr>
        <p:spPr>
          <a:xfrm>
            <a:off x="12033791" y="10870076"/>
            <a:ext cx="4052392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Self reporting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8F0CDBB-EEC2-C441-B4C1-C5960C972AF2}"/>
              </a:ext>
            </a:extLst>
          </p:cNvPr>
          <p:cNvCxnSpPr/>
          <p:nvPr/>
        </p:nvCxnSpPr>
        <p:spPr>
          <a:xfrm flipH="1">
            <a:off x="6766754" y="11331773"/>
            <a:ext cx="4902398" cy="0"/>
          </a:xfrm>
          <a:prstGeom prst="straightConnector1">
            <a:avLst/>
          </a:prstGeom>
          <a:noFill/>
          <a:ln w="952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98D5E2-682D-044E-B860-2C4FC50EDF67}"/>
              </a:ext>
            </a:extLst>
          </p:cNvPr>
          <p:cNvSpPr txBox="1"/>
          <p:nvPr/>
        </p:nvSpPr>
        <p:spPr>
          <a:xfrm>
            <a:off x="3917677" y="10870076"/>
            <a:ext cx="2636941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Past self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E851AF-3394-4C4B-98FD-3FC9039F46A2}"/>
              </a:ext>
            </a:extLst>
          </p:cNvPr>
          <p:cNvSpPr>
            <a:spLocks/>
          </p:cNvSpPr>
          <p:nvPr/>
        </p:nvSpPr>
        <p:spPr>
          <a:xfrm rot="10800000" flipV="1">
            <a:off x="7552141" y="6998193"/>
            <a:ext cx="3543418" cy="15867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Response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F3E3EF-27A6-3746-BA1D-0ED3DC3CB838}"/>
              </a:ext>
            </a:extLst>
          </p:cNvPr>
          <p:cNvSpPr>
            <a:spLocks/>
          </p:cNvSpPr>
          <p:nvPr/>
        </p:nvSpPr>
        <p:spPr>
          <a:xfrm rot="10800000" flipV="1">
            <a:off x="7518775" y="8874902"/>
            <a:ext cx="3543418" cy="1586770"/>
          </a:xfrm>
          <a:prstGeom prst="ellipse">
            <a:avLst/>
          </a:prstGeom>
          <a:solidFill>
            <a:schemeClr val="accent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Motivation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312A027-F5F7-E743-9D09-C3C984659714}"/>
              </a:ext>
            </a:extLst>
          </p:cNvPr>
          <p:cNvSpPr txBox="1">
            <a:spLocks/>
          </p:cNvSpPr>
          <p:nvPr/>
        </p:nvSpPr>
        <p:spPr>
          <a:xfrm>
            <a:off x="3576519" y="410198"/>
            <a:ext cx="17002193" cy="2014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6188" dirty="0"/>
              <a:t>Self-report is a rater mediated assessment </a:t>
            </a:r>
          </a:p>
        </p:txBody>
      </p:sp>
    </p:spTree>
    <p:extLst>
      <p:ext uri="{BB962C8B-B14F-4D97-AF65-F5344CB8AC3E}">
        <p14:creationId xmlns:p14="http://schemas.microsoft.com/office/powerpoint/2010/main" val="20608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What is acquiescence? </a:t>
            </a:r>
          </a:p>
        </p:txBody>
      </p:sp>
    </p:spTree>
    <p:extLst>
      <p:ext uri="{BB962C8B-B14F-4D97-AF65-F5344CB8AC3E}">
        <p14:creationId xmlns:p14="http://schemas.microsoft.com/office/powerpoint/2010/main" val="312515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7753-4966-9845-98C8-CDE35B90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740" y="339523"/>
            <a:ext cx="14970838" cy="1299520"/>
          </a:xfrm>
        </p:spPr>
        <p:txBody>
          <a:bodyPr>
            <a:normAutofit/>
          </a:bodyPr>
          <a:lstStyle/>
          <a:p>
            <a:r>
              <a:rPr lang="en-US" sz="6188" dirty="0"/>
              <a:t>What is acquiescence?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C7A17F-0934-A343-B454-ECF8862B4761}"/>
              </a:ext>
            </a:extLst>
          </p:cNvPr>
          <p:cNvGrpSpPr/>
          <p:nvPr/>
        </p:nvGrpSpPr>
        <p:grpSpPr>
          <a:xfrm>
            <a:off x="14251706" y="7974696"/>
            <a:ext cx="2233361" cy="663644"/>
            <a:chOff x="5454316" y="3148921"/>
            <a:chExt cx="1588168" cy="47192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DC415E-4641-1F43-97C3-AB362275492C}"/>
                </a:ext>
              </a:extLst>
            </p:cNvPr>
            <p:cNvSpPr/>
            <p:nvPr/>
          </p:nvSpPr>
          <p:spPr>
            <a:xfrm>
              <a:off x="5454316" y="3148921"/>
              <a:ext cx="1588168" cy="47192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8" tIns="71438" rIns="71438" bIns="71438" numCol="1" spcCol="38100" rtlCol="0" anchor="ctr">
              <a:spAutoFit/>
            </a:bodyPr>
            <a:lstStyle/>
            <a:p>
              <a:pPr marL="0" indent="0" algn="ctr" defTabSz="821560">
                <a:lnSpc>
                  <a:spcPct val="100000"/>
                </a:lnSpc>
                <a:spcBef>
                  <a:spcPts val="0"/>
                </a:spcBef>
                <a:buSzTx/>
                <a:buNone/>
              </a:pPr>
              <a:endParaRPr lang="en-US" sz="3375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DFEF264A-94E0-1740-8BA9-BB000190EBCD}"/>
                </a:ext>
              </a:extLst>
            </p:cNvPr>
            <p:cNvCxnSpPr/>
            <p:nvPr/>
          </p:nvCxnSpPr>
          <p:spPr>
            <a:xfrm>
              <a:off x="5847348" y="3384884"/>
              <a:ext cx="773029" cy="0"/>
            </a:xfrm>
            <a:prstGeom prst="straightConnector1">
              <a:avLst/>
            </a:prstGeom>
            <a:noFill/>
            <a:ln w="57150" cap="flat">
              <a:solidFill>
                <a:schemeClr val="bg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E7E264D-D74C-BD4B-9A4D-50B0320973C6}"/>
              </a:ext>
            </a:extLst>
          </p:cNvPr>
          <p:cNvGrpSpPr/>
          <p:nvPr/>
        </p:nvGrpSpPr>
        <p:grpSpPr>
          <a:xfrm>
            <a:off x="14272150" y="9804694"/>
            <a:ext cx="2233361" cy="663644"/>
            <a:chOff x="5454316" y="4328016"/>
            <a:chExt cx="1588168" cy="47192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62FC725-B7AA-9643-9EE4-BA5290298DF1}"/>
                </a:ext>
              </a:extLst>
            </p:cNvPr>
            <p:cNvSpPr/>
            <p:nvPr/>
          </p:nvSpPr>
          <p:spPr>
            <a:xfrm>
              <a:off x="5454316" y="4328016"/>
              <a:ext cx="1588168" cy="471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8" tIns="71438" rIns="71438" bIns="71438" numCol="1" spcCol="38100" rtlCol="0" anchor="ctr">
              <a:spAutoFit/>
            </a:bodyPr>
            <a:lstStyle/>
            <a:p>
              <a:pPr marL="0" indent="0" algn="ctr" defTabSz="821560">
                <a:lnSpc>
                  <a:spcPct val="100000"/>
                </a:lnSpc>
                <a:spcBef>
                  <a:spcPts val="0"/>
                </a:spcBef>
                <a:buSzTx/>
                <a:buNone/>
              </a:pPr>
              <a:endParaRPr lang="en-US" sz="3375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58D9CE64-4BA9-864E-8B33-E929C78E9CD9}"/>
                </a:ext>
              </a:extLst>
            </p:cNvPr>
            <p:cNvCxnSpPr/>
            <p:nvPr/>
          </p:nvCxnSpPr>
          <p:spPr>
            <a:xfrm>
              <a:off x="5847348" y="4563979"/>
              <a:ext cx="773029" cy="0"/>
            </a:xfrm>
            <a:prstGeom prst="straightConnector1">
              <a:avLst/>
            </a:prstGeom>
            <a:noFill/>
            <a:ln w="57150" cap="flat">
              <a:solidFill>
                <a:schemeClr val="bg1"/>
              </a:solidFill>
              <a:prstDash val="solid"/>
              <a:miter lim="400000"/>
              <a:headEnd type="triangle" w="med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A9729D-E059-924E-9449-ACDA65EBF458}"/>
              </a:ext>
            </a:extLst>
          </p:cNvPr>
          <p:cNvSpPr/>
          <p:nvPr/>
        </p:nvSpPr>
        <p:spPr>
          <a:xfrm>
            <a:off x="8451871" y="6087707"/>
            <a:ext cx="2910139" cy="1218198"/>
          </a:xfrm>
          <a:prstGeom prst="rect">
            <a:avLst/>
          </a:prstGeom>
          <a:solidFill>
            <a:schemeClr val="bg2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ln>
                  <a:solidFill>
                    <a:schemeClr val="tx1"/>
                  </a:solidFill>
                </a:ln>
                <a:noFill/>
                <a:sym typeface="Helvetica Light"/>
              </a:rPr>
              <a:t>ACQ index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F43616A-5084-C648-A21F-DE414A395AAA}"/>
              </a:ext>
            </a:extLst>
          </p:cNvPr>
          <p:cNvSpPr/>
          <p:nvPr/>
        </p:nvSpPr>
        <p:spPr>
          <a:xfrm>
            <a:off x="8451873" y="10182205"/>
            <a:ext cx="2910139" cy="1218198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Trait score</a:t>
            </a:r>
            <a:endParaRPr lang="en-US" sz="3375" dirty="0">
              <a:ln>
                <a:solidFill>
                  <a:schemeClr val="bg1"/>
                </a:solidFill>
              </a:ln>
              <a:solidFill>
                <a:schemeClr val="bg1"/>
              </a:solidFill>
              <a:sym typeface="Helvetica Light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C2A6BE2-8A20-954C-8BC3-6D10DE6BE179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11362010" y="6696806"/>
            <a:ext cx="2889696" cy="16097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4423F22-5339-A84F-9475-A6798DEDD61E}"/>
              </a:ext>
            </a:extLst>
          </p:cNvPr>
          <p:cNvCxnSpPr>
            <a:cxnSpLocks/>
          </p:cNvCxnSpPr>
          <p:nvPr/>
        </p:nvCxnSpPr>
        <p:spPr>
          <a:xfrm>
            <a:off x="11351788" y="6852065"/>
            <a:ext cx="2920362" cy="328175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58AA1D-9DF9-FB48-BBEC-CC3639DFD346}"/>
              </a:ext>
            </a:extLst>
          </p:cNvPr>
          <p:cNvSpPr txBox="1"/>
          <p:nvPr/>
        </p:nvSpPr>
        <p:spPr>
          <a:xfrm>
            <a:off x="12061615" y="6354593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0B5EBD-1AD7-1347-A1B2-8FB2DD4CD897}"/>
              </a:ext>
            </a:extLst>
          </p:cNvPr>
          <p:cNvSpPr txBox="1"/>
          <p:nvPr/>
        </p:nvSpPr>
        <p:spPr>
          <a:xfrm>
            <a:off x="11706655" y="7440731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75022C5-5CE5-704A-9A57-6ADCA963680B}"/>
              </a:ext>
            </a:extLst>
          </p:cNvPr>
          <p:cNvCxnSpPr>
            <a:cxnSpLocks/>
          </p:cNvCxnSpPr>
          <p:nvPr/>
        </p:nvCxnSpPr>
        <p:spPr>
          <a:xfrm flipV="1">
            <a:off x="11382455" y="8529470"/>
            <a:ext cx="2869251" cy="223138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DACEB4A-424A-DC44-9470-595E08331B4A}"/>
              </a:ext>
            </a:extLst>
          </p:cNvPr>
          <p:cNvCxnSpPr>
            <a:cxnSpLocks/>
          </p:cNvCxnSpPr>
          <p:nvPr/>
        </p:nvCxnSpPr>
        <p:spPr>
          <a:xfrm flipV="1">
            <a:off x="11384103" y="10356766"/>
            <a:ext cx="2867604" cy="54300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FC373E-D92A-1F4A-BC90-74F7B7AA9C30}"/>
              </a:ext>
            </a:extLst>
          </p:cNvPr>
          <p:cNvSpPr txBox="1"/>
          <p:nvPr/>
        </p:nvSpPr>
        <p:spPr>
          <a:xfrm>
            <a:off x="11839056" y="10402776"/>
            <a:ext cx="480902" cy="1183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6750" dirty="0"/>
              <a:t>-</a:t>
            </a:r>
            <a:endParaRPr lang="en-US" sz="5063" dirty="0">
              <a:sym typeface="Helvetica Light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798AE5C-FE46-DF45-8AA2-08CD3AC20299}"/>
              </a:ext>
            </a:extLst>
          </p:cNvPr>
          <p:cNvSpPr txBox="1"/>
          <p:nvPr/>
        </p:nvSpPr>
        <p:spPr>
          <a:xfrm>
            <a:off x="11605913" y="9465677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ED27F4-5FAA-2E4A-B6C1-30D574B9AAFF}"/>
              </a:ext>
            </a:extLst>
          </p:cNvPr>
          <p:cNvSpPr/>
          <p:nvPr/>
        </p:nvSpPr>
        <p:spPr>
          <a:xfrm>
            <a:off x="3490596" y="5711928"/>
            <a:ext cx="3744828" cy="750535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dirty="0">
                <a:solidFill>
                  <a:srgbClr val="FFFFFF"/>
                </a:solidFill>
              </a:rPr>
              <a:t>Personality trait</a:t>
            </a:r>
            <a:endParaRPr lang="en-US" sz="2531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3AC52-6E30-084A-90FE-C6C1AC3EBC46}"/>
              </a:ext>
            </a:extLst>
          </p:cNvPr>
          <p:cNvSpPr/>
          <p:nvPr/>
        </p:nvSpPr>
        <p:spPr>
          <a:xfrm>
            <a:off x="3445951" y="4128486"/>
            <a:ext cx="3744828" cy="1298198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</a:rPr>
              <a:t>Low Gc/</a:t>
            </a:r>
            <a:r>
              <a:rPr lang="en-US" sz="2531" b="1" dirty="0" err="1">
                <a:solidFill>
                  <a:srgbClr val="FFFFFF"/>
                </a:solidFill>
              </a:rPr>
              <a:t>Grw</a:t>
            </a:r>
            <a:r>
              <a:rPr lang="en-US" sz="2531" b="1" dirty="0">
                <a:solidFill>
                  <a:srgbClr val="FFFFFF"/>
                </a:solidFill>
              </a:rPr>
              <a:t>/</a:t>
            </a:r>
            <a:r>
              <a:rPr lang="en-US" sz="2531" b="1" dirty="0" err="1">
                <a:solidFill>
                  <a:srgbClr val="FFFFFF"/>
                </a:solidFill>
              </a:rPr>
              <a:t>Gkn</a:t>
            </a:r>
            <a:endParaRPr lang="en-US" sz="2531" b="1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D17DD8-93D5-514A-90C2-1D8423129262}"/>
              </a:ext>
            </a:extLst>
          </p:cNvPr>
          <p:cNvSpPr/>
          <p:nvPr/>
        </p:nvSpPr>
        <p:spPr>
          <a:xfrm>
            <a:off x="3375228" y="6730963"/>
            <a:ext cx="3744828" cy="1663546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250" b="1" dirty="0">
                <a:solidFill>
                  <a:srgbClr val="FFFFFF"/>
                </a:solidFill>
                <a:sym typeface="Helvetica Light"/>
              </a:rPr>
              <a:t>IEF Insufficient Effort or Careless Responding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0BC50E-F53C-B44E-B78D-52BA0D78B622}"/>
              </a:ext>
            </a:extLst>
          </p:cNvPr>
          <p:cNvSpPr/>
          <p:nvPr/>
        </p:nvSpPr>
        <p:spPr>
          <a:xfrm>
            <a:off x="4667366" y="8287240"/>
            <a:ext cx="3877262" cy="1298198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Confirmation </a:t>
            </a:r>
            <a:r>
              <a:rPr lang="en-US" sz="2531" b="1" dirty="0">
                <a:solidFill>
                  <a:srgbClr val="FFFFFF"/>
                </a:solidFill>
              </a:rPr>
              <a:t>b</a:t>
            </a: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ias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C24CFBF-612F-9440-8CC6-C2E749694AC5}"/>
              </a:ext>
            </a:extLst>
          </p:cNvPr>
          <p:cNvSpPr/>
          <p:nvPr/>
        </p:nvSpPr>
        <p:spPr>
          <a:xfrm>
            <a:off x="3646256" y="10377998"/>
            <a:ext cx="3744828" cy="750535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True target Trait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5D84DA-4170-844A-82C5-5DFF2D5FBE7C}"/>
              </a:ext>
            </a:extLst>
          </p:cNvPr>
          <p:cNvCxnSpPr>
            <a:cxnSpLocks/>
          </p:cNvCxnSpPr>
          <p:nvPr/>
        </p:nvCxnSpPr>
        <p:spPr>
          <a:xfrm>
            <a:off x="7008073" y="5023682"/>
            <a:ext cx="1371393" cy="13829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05499AD2-9B32-374E-B61B-68A1E7B9561C}"/>
              </a:ext>
            </a:extLst>
          </p:cNvPr>
          <p:cNvCxnSpPr>
            <a:cxnSpLocks/>
          </p:cNvCxnSpPr>
          <p:nvPr/>
        </p:nvCxnSpPr>
        <p:spPr>
          <a:xfrm>
            <a:off x="7146896" y="6232606"/>
            <a:ext cx="1148691" cy="39518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6C9A280-90B2-3B4D-86BC-A1235F4B4F06}"/>
              </a:ext>
            </a:extLst>
          </p:cNvPr>
          <p:cNvCxnSpPr>
            <a:cxnSpLocks/>
          </p:cNvCxnSpPr>
          <p:nvPr/>
        </p:nvCxnSpPr>
        <p:spPr>
          <a:xfrm flipV="1">
            <a:off x="7120056" y="6816291"/>
            <a:ext cx="1210202" cy="55234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C32760A-5F74-3D41-9335-DEE9D5A912A2}"/>
              </a:ext>
            </a:extLst>
          </p:cNvPr>
          <p:cNvCxnSpPr>
            <a:cxnSpLocks/>
          </p:cNvCxnSpPr>
          <p:nvPr/>
        </p:nvCxnSpPr>
        <p:spPr>
          <a:xfrm flipV="1">
            <a:off x="7386185" y="7136359"/>
            <a:ext cx="972032" cy="13565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058BE62-3E10-824B-983F-21587F00D180}"/>
              </a:ext>
            </a:extLst>
          </p:cNvPr>
          <p:cNvCxnSpPr>
            <a:cxnSpLocks/>
          </p:cNvCxnSpPr>
          <p:nvPr/>
        </p:nvCxnSpPr>
        <p:spPr>
          <a:xfrm flipV="1">
            <a:off x="7389154" y="10811525"/>
            <a:ext cx="990259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A3D77AC-1F91-664E-9178-E18994BA4E0C}"/>
              </a:ext>
            </a:extLst>
          </p:cNvPr>
          <p:cNvCxnSpPr>
            <a:cxnSpLocks/>
          </p:cNvCxnSpPr>
          <p:nvPr/>
        </p:nvCxnSpPr>
        <p:spPr>
          <a:xfrm flipV="1">
            <a:off x="17516910" y="5631561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3E78E997-E699-F549-8A8B-5C440AFB4030}"/>
              </a:ext>
            </a:extLst>
          </p:cNvPr>
          <p:cNvCxnSpPr>
            <a:cxnSpLocks/>
          </p:cNvCxnSpPr>
          <p:nvPr/>
        </p:nvCxnSpPr>
        <p:spPr>
          <a:xfrm flipV="1">
            <a:off x="17516911" y="6432575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5BB4B322-97FD-7C49-8D36-D68A46F69057}"/>
              </a:ext>
            </a:extLst>
          </p:cNvPr>
          <p:cNvCxnSpPr>
            <a:cxnSpLocks/>
          </p:cNvCxnSpPr>
          <p:nvPr/>
        </p:nvCxnSpPr>
        <p:spPr>
          <a:xfrm flipV="1">
            <a:off x="17397879" y="8382952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32ADC70-0170-9D48-ACE1-A5F35F91F322}"/>
              </a:ext>
            </a:extLst>
          </p:cNvPr>
          <p:cNvCxnSpPr>
            <a:cxnSpLocks/>
          </p:cNvCxnSpPr>
          <p:nvPr/>
        </p:nvCxnSpPr>
        <p:spPr>
          <a:xfrm flipV="1">
            <a:off x="17397880" y="9315276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D612D4F-E9F1-2449-9AA5-853E0D0CE291}"/>
              </a:ext>
            </a:extLst>
          </p:cNvPr>
          <p:cNvCxnSpPr>
            <a:cxnSpLocks/>
          </p:cNvCxnSpPr>
          <p:nvPr/>
        </p:nvCxnSpPr>
        <p:spPr>
          <a:xfrm flipV="1">
            <a:off x="17516910" y="11536810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D43B66DD-9368-4E4F-8CC0-22FE6B7F560D}"/>
              </a:ext>
            </a:extLst>
          </p:cNvPr>
          <p:cNvCxnSpPr>
            <a:cxnSpLocks/>
          </p:cNvCxnSpPr>
          <p:nvPr/>
        </p:nvCxnSpPr>
        <p:spPr>
          <a:xfrm flipV="1">
            <a:off x="17426668" y="12468450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5789B403-C732-0D4D-BB68-FBB2E32B1A82}"/>
              </a:ext>
            </a:extLst>
          </p:cNvPr>
          <p:cNvCxnSpPr>
            <a:cxnSpLocks/>
          </p:cNvCxnSpPr>
          <p:nvPr/>
        </p:nvCxnSpPr>
        <p:spPr>
          <a:xfrm>
            <a:off x="19521399" y="4914612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13BE1900-9A66-7440-8839-39FA23CC5136}"/>
              </a:ext>
            </a:extLst>
          </p:cNvPr>
          <p:cNvCxnSpPr>
            <a:cxnSpLocks/>
          </p:cNvCxnSpPr>
          <p:nvPr/>
        </p:nvCxnSpPr>
        <p:spPr>
          <a:xfrm>
            <a:off x="18222128" y="11814310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190B8CBA-F9EC-4E47-9A55-A947F07DCEA5}"/>
              </a:ext>
            </a:extLst>
          </p:cNvPr>
          <p:cNvCxnSpPr>
            <a:cxnSpLocks/>
          </p:cNvCxnSpPr>
          <p:nvPr/>
        </p:nvCxnSpPr>
        <p:spPr>
          <a:xfrm>
            <a:off x="19744875" y="4914612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97799182-72D9-2746-87B7-6F27D4BC1C9F}"/>
              </a:ext>
            </a:extLst>
          </p:cNvPr>
          <p:cNvCxnSpPr>
            <a:cxnSpLocks/>
          </p:cNvCxnSpPr>
          <p:nvPr/>
        </p:nvCxnSpPr>
        <p:spPr>
          <a:xfrm>
            <a:off x="19521399" y="5783297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D571BB61-4DFB-A14B-91D5-2FE4B7F7F126}"/>
              </a:ext>
            </a:extLst>
          </p:cNvPr>
          <p:cNvCxnSpPr>
            <a:cxnSpLocks/>
          </p:cNvCxnSpPr>
          <p:nvPr/>
        </p:nvCxnSpPr>
        <p:spPr>
          <a:xfrm>
            <a:off x="19750753" y="5767477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21E32B8C-21F4-974A-B768-07944CDF5F91}"/>
              </a:ext>
            </a:extLst>
          </p:cNvPr>
          <p:cNvCxnSpPr>
            <a:cxnSpLocks/>
          </p:cNvCxnSpPr>
          <p:nvPr/>
        </p:nvCxnSpPr>
        <p:spPr>
          <a:xfrm>
            <a:off x="19758270" y="11814310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09193B8-6FCC-B24F-B311-159A0A76B027}"/>
              </a:ext>
            </a:extLst>
          </p:cNvPr>
          <p:cNvCxnSpPr>
            <a:cxnSpLocks/>
          </p:cNvCxnSpPr>
          <p:nvPr/>
        </p:nvCxnSpPr>
        <p:spPr>
          <a:xfrm>
            <a:off x="18222128" y="8655768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3A68ECEE-72B7-5F4C-AD09-E77717C9AC6A}"/>
              </a:ext>
            </a:extLst>
          </p:cNvPr>
          <p:cNvCxnSpPr>
            <a:cxnSpLocks/>
          </p:cNvCxnSpPr>
          <p:nvPr/>
        </p:nvCxnSpPr>
        <p:spPr>
          <a:xfrm>
            <a:off x="19916185" y="8610448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01E31DD9-1842-0C41-9C59-2162E4CDD55A}"/>
              </a:ext>
            </a:extLst>
          </p:cNvPr>
          <p:cNvCxnSpPr>
            <a:cxnSpLocks/>
          </p:cNvCxnSpPr>
          <p:nvPr/>
        </p:nvCxnSpPr>
        <p:spPr>
          <a:xfrm>
            <a:off x="19698588" y="10811524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F5E4EF3B-9EB1-A34B-B706-F27F17C9A75F}"/>
              </a:ext>
            </a:extLst>
          </p:cNvPr>
          <p:cNvCxnSpPr>
            <a:cxnSpLocks/>
          </p:cNvCxnSpPr>
          <p:nvPr/>
        </p:nvCxnSpPr>
        <p:spPr>
          <a:xfrm>
            <a:off x="19922063" y="10811524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02EC75FC-0834-254A-8936-D5C8F2528921}"/>
              </a:ext>
            </a:extLst>
          </p:cNvPr>
          <p:cNvCxnSpPr>
            <a:cxnSpLocks/>
          </p:cNvCxnSpPr>
          <p:nvPr/>
        </p:nvCxnSpPr>
        <p:spPr>
          <a:xfrm>
            <a:off x="18202163" y="7697422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2F15EF5-DA0C-5F45-A79C-48A95A444EB1}"/>
              </a:ext>
            </a:extLst>
          </p:cNvPr>
          <p:cNvCxnSpPr>
            <a:cxnSpLocks/>
          </p:cNvCxnSpPr>
          <p:nvPr/>
        </p:nvCxnSpPr>
        <p:spPr>
          <a:xfrm>
            <a:off x="19896221" y="7652101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82F7B3E-7E86-3F4B-A6B8-BADE9EECAF1B}"/>
              </a:ext>
            </a:extLst>
          </p:cNvPr>
          <p:cNvSpPr txBox="1"/>
          <p:nvPr/>
        </p:nvSpPr>
        <p:spPr>
          <a:xfrm>
            <a:off x="14632909" y="11036028"/>
            <a:ext cx="1561492" cy="750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969" b="1" dirty="0"/>
              <a:t>Negative pole items</a:t>
            </a:r>
            <a:endParaRPr lang="en-US" sz="1969" b="1" dirty="0">
              <a:sym typeface="Helvetica Light"/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2C24EA8B-A7E2-5F45-96A8-990125FE91B9}"/>
              </a:ext>
            </a:extLst>
          </p:cNvPr>
          <p:cNvSpPr txBox="1"/>
          <p:nvPr/>
        </p:nvSpPr>
        <p:spPr>
          <a:xfrm>
            <a:off x="14567197" y="6680828"/>
            <a:ext cx="1561492" cy="750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969" b="1" dirty="0"/>
              <a:t>Positive pole items</a:t>
            </a:r>
            <a:endParaRPr lang="en-US" sz="1969" b="1" dirty="0">
              <a:sym typeface="Helvetica Light"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810E5ED-57FB-104C-B5F6-BF6713B2550A}"/>
              </a:ext>
            </a:extLst>
          </p:cNvPr>
          <p:cNvSpPr txBox="1"/>
          <p:nvPr/>
        </p:nvSpPr>
        <p:spPr>
          <a:xfrm>
            <a:off x="14057249" y="5355339"/>
            <a:ext cx="2427820" cy="923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0070C0"/>
                </a:solidFill>
              </a:rPr>
              <a:t>I am often talkative</a:t>
            </a:r>
            <a:endParaRPr lang="en-US" sz="2531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5C4A151C-0896-404A-A9FD-E76F8D6E7032}"/>
              </a:ext>
            </a:extLst>
          </p:cNvPr>
          <p:cNvSpPr txBox="1"/>
          <p:nvPr/>
        </p:nvSpPr>
        <p:spPr>
          <a:xfrm>
            <a:off x="14079041" y="11992955"/>
            <a:ext cx="2427820" cy="1422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1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1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C28D986-A940-DA4D-B314-A75FE81EBEF3}"/>
              </a:ext>
            </a:extLst>
          </p:cNvPr>
          <p:cNvSpPr/>
          <p:nvPr/>
        </p:nvSpPr>
        <p:spPr>
          <a:xfrm>
            <a:off x="241364" y="1187734"/>
            <a:ext cx="23796697" cy="3037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pt-BR" sz="2800" dirty="0" err="1"/>
              <a:t>Messick</a:t>
            </a:r>
            <a:r>
              <a:rPr lang="pt-BR" sz="2800" dirty="0"/>
              <a:t> (1966) </a:t>
            </a:r>
            <a:r>
              <a:rPr lang="pt-BR" sz="2800" dirty="0" err="1"/>
              <a:t>proposes</a:t>
            </a:r>
            <a:r>
              <a:rPr lang="pt-BR" sz="2800" dirty="0"/>
              <a:t> </a:t>
            </a:r>
            <a:r>
              <a:rPr lang="pt-BR" sz="2800" dirty="0" err="1"/>
              <a:t>at</a:t>
            </a:r>
            <a:r>
              <a:rPr lang="pt-BR" sz="2800" dirty="0"/>
              <a:t> </a:t>
            </a:r>
            <a:r>
              <a:rPr lang="pt-BR" sz="2800" dirty="0" err="1"/>
              <a:t>least</a:t>
            </a:r>
            <a:r>
              <a:rPr lang="pt-BR" sz="2800" dirty="0"/>
              <a:t> </a:t>
            </a:r>
            <a:r>
              <a:rPr lang="pt-BR" sz="2800" dirty="0" err="1"/>
              <a:t>two</a:t>
            </a:r>
            <a:r>
              <a:rPr lang="pt-BR" sz="2800" dirty="0"/>
              <a:t> </a:t>
            </a:r>
            <a:r>
              <a:rPr lang="pt-BR" sz="2800" dirty="0" err="1"/>
              <a:t>aspects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acquiescence</a:t>
            </a:r>
            <a:r>
              <a:rPr lang="pt-BR" sz="2800" dirty="0"/>
              <a:t>: </a:t>
            </a:r>
          </a:p>
          <a:p>
            <a:pPr marL="0"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pt-BR" sz="2800" b="1" dirty="0" err="1"/>
              <a:t>Interpretive</a:t>
            </a:r>
            <a:r>
              <a:rPr lang="pt-BR" sz="2800" b="1" dirty="0"/>
              <a:t> </a:t>
            </a:r>
            <a:r>
              <a:rPr lang="pt-BR" sz="2800" b="1" dirty="0" err="1"/>
              <a:t>acquiescence</a:t>
            </a:r>
            <a:r>
              <a:rPr lang="pt-BR" sz="2800" dirty="0"/>
              <a:t>: </a:t>
            </a:r>
            <a:r>
              <a:rPr lang="pt-BR" sz="2800" dirty="0" err="1"/>
              <a:t>difficulty</a:t>
            </a:r>
            <a:r>
              <a:rPr lang="pt-BR" sz="2800" dirty="0"/>
              <a:t> </a:t>
            </a:r>
            <a:r>
              <a:rPr lang="pt-BR" sz="2800" dirty="0" err="1"/>
              <a:t>interpreting</a:t>
            </a:r>
            <a:r>
              <a:rPr lang="pt-BR" sz="2800" dirty="0"/>
              <a:t> </a:t>
            </a:r>
            <a:r>
              <a:rPr lang="pt-BR" sz="2800" dirty="0" err="1"/>
              <a:t>statements</a:t>
            </a:r>
            <a:r>
              <a:rPr lang="pt-BR" sz="2800" dirty="0"/>
              <a:t> </a:t>
            </a:r>
            <a:r>
              <a:rPr lang="pt-BR" sz="2800" dirty="0" err="1"/>
              <a:t>unambiguously</a:t>
            </a:r>
            <a:r>
              <a:rPr lang="pt-BR" sz="2800" dirty="0"/>
              <a:t>, </a:t>
            </a:r>
            <a:r>
              <a:rPr lang="pt-BR" sz="2800" dirty="0" err="1"/>
              <a:t>inability</a:t>
            </a:r>
            <a:r>
              <a:rPr lang="pt-BR" sz="2800" dirty="0"/>
              <a:t> </a:t>
            </a:r>
            <a:r>
              <a:rPr lang="pt-BR" sz="2800" dirty="0" err="1"/>
              <a:t>to</a:t>
            </a:r>
            <a:r>
              <a:rPr lang="pt-BR" sz="2800" dirty="0"/>
              <a:t> </a:t>
            </a:r>
            <a:r>
              <a:rPr lang="pt-BR" sz="2800" dirty="0" err="1"/>
              <a:t>differentiate</a:t>
            </a:r>
            <a:r>
              <a:rPr lang="pt-BR" sz="2800" dirty="0"/>
              <a:t> </a:t>
            </a:r>
            <a:r>
              <a:rPr lang="pt-BR" sz="2800" dirty="0" err="1"/>
              <a:t>or</a:t>
            </a:r>
            <a:r>
              <a:rPr lang="pt-BR" sz="2800" dirty="0"/>
              <a:t> particularize, </a:t>
            </a:r>
            <a:r>
              <a:rPr lang="pt-BR" sz="2800" dirty="0" err="1"/>
              <a:t>negatively</a:t>
            </a:r>
            <a:r>
              <a:rPr lang="pt-BR" sz="2800" dirty="0"/>
              <a:t> </a:t>
            </a:r>
            <a:r>
              <a:rPr lang="pt-BR" sz="2800" dirty="0" err="1"/>
              <a:t>associated</a:t>
            </a:r>
            <a:r>
              <a:rPr lang="pt-BR" sz="2800" dirty="0"/>
              <a:t> </a:t>
            </a:r>
            <a:r>
              <a:rPr lang="pt-BR" sz="2800" dirty="0" err="1"/>
              <a:t>with</a:t>
            </a:r>
            <a:r>
              <a:rPr lang="pt-BR" sz="2800" dirty="0"/>
              <a:t> verbal </a:t>
            </a:r>
            <a:r>
              <a:rPr lang="pt-BR" sz="2800" dirty="0" err="1"/>
              <a:t>comprehension</a:t>
            </a:r>
            <a:r>
              <a:rPr lang="pt-BR" sz="2800" dirty="0"/>
              <a:t> skills,</a:t>
            </a:r>
          </a:p>
          <a:p>
            <a:pPr marL="0" indent="0"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  <a:buNone/>
            </a:pPr>
            <a:r>
              <a:rPr lang="pt-BR" sz="2800" b="1" dirty="0" err="1"/>
              <a:t>Impulsive</a:t>
            </a:r>
            <a:r>
              <a:rPr lang="pt-BR" sz="2800" b="1" dirty="0"/>
              <a:t> </a:t>
            </a:r>
            <a:r>
              <a:rPr lang="pt-BR" sz="2800" b="1" dirty="0" err="1"/>
              <a:t>acceptance</a:t>
            </a:r>
            <a:r>
              <a:rPr lang="pt-BR" sz="2800" dirty="0"/>
              <a:t>: </a:t>
            </a:r>
            <a:r>
              <a:rPr lang="pt-BR" sz="2800" dirty="0" err="1"/>
              <a:t>tendency</a:t>
            </a:r>
            <a:r>
              <a:rPr lang="pt-BR" sz="2800" dirty="0"/>
              <a:t> </a:t>
            </a:r>
            <a:r>
              <a:rPr lang="pt-BR" sz="2800" dirty="0" err="1"/>
              <a:t>to</a:t>
            </a:r>
            <a:r>
              <a:rPr lang="pt-BR" sz="2800" dirty="0"/>
              <a:t> </a:t>
            </a:r>
            <a:r>
              <a:rPr lang="pt-BR" sz="2800" dirty="0" err="1"/>
              <a:t>react</a:t>
            </a:r>
            <a:r>
              <a:rPr lang="pt-BR" sz="2800" dirty="0"/>
              <a:t> </a:t>
            </a:r>
            <a:r>
              <a:rPr lang="pt-BR" sz="2800" dirty="0" err="1"/>
              <a:t>quickly</a:t>
            </a:r>
            <a:r>
              <a:rPr lang="pt-BR" sz="2800" dirty="0"/>
              <a:t> </a:t>
            </a:r>
            <a:r>
              <a:rPr lang="pt-BR" sz="2800" dirty="0" err="1"/>
              <a:t>and</a:t>
            </a:r>
            <a:r>
              <a:rPr lang="pt-BR" sz="2800" dirty="0"/>
              <a:t> </a:t>
            </a:r>
            <a:r>
              <a:rPr lang="pt-BR" sz="2800" dirty="0" err="1"/>
              <a:t>impulsively</a:t>
            </a:r>
            <a:r>
              <a:rPr lang="pt-BR" sz="2800" dirty="0"/>
              <a:t> </a:t>
            </a:r>
            <a:r>
              <a:rPr lang="pt-BR" sz="2800" dirty="0" err="1"/>
              <a:t>with</a:t>
            </a:r>
            <a:r>
              <a:rPr lang="pt-BR" sz="2800" dirty="0"/>
              <a:t> </a:t>
            </a:r>
            <a:r>
              <a:rPr lang="pt-BR" sz="2800" dirty="0" err="1"/>
              <a:t>little</a:t>
            </a:r>
            <a:r>
              <a:rPr lang="pt-BR" sz="2800" dirty="0"/>
              <a:t> </a:t>
            </a:r>
            <a:r>
              <a:rPr lang="pt-BR" sz="2800" dirty="0" err="1"/>
              <a:t>reflection</a:t>
            </a:r>
            <a:r>
              <a:rPr lang="pt-BR" sz="2800" dirty="0"/>
              <a:t> </a:t>
            </a:r>
            <a:r>
              <a:rPr lang="pt-BR" sz="2800" dirty="0" err="1"/>
              <a:t>and</a:t>
            </a:r>
            <a:r>
              <a:rPr lang="pt-BR" sz="2800" dirty="0"/>
              <a:t> </a:t>
            </a:r>
            <a:r>
              <a:rPr lang="pt-BR" sz="2800" dirty="0" err="1"/>
              <a:t>probably</a:t>
            </a:r>
            <a:r>
              <a:rPr lang="pt-BR" sz="2800" dirty="0"/>
              <a:t> </a:t>
            </a:r>
            <a:r>
              <a:rPr lang="pt-BR" sz="2800" dirty="0" err="1"/>
              <a:t>little</a:t>
            </a:r>
            <a:r>
              <a:rPr lang="pt-BR" sz="2800" dirty="0"/>
              <a:t> </a:t>
            </a:r>
            <a:r>
              <a:rPr lang="pt-BR" sz="2800" dirty="0" err="1"/>
              <a:t>monitoring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performance (</a:t>
            </a:r>
            <a:r>
              <a:rPr lang="pt-BR" sz="2800" dirty="0" err="1"/>
              <a:t>unreflective</a:t>
            </a:r>
            <a:r>
              <a:rPr lang="pt-BR" sz="2800" dirty="0"/>
              <a:t> </a:t>
            </a:r>
            <a:r>
              <a:rPr lang="pt-BR" sz="2800" dirty="0" err="1"/>
              <a:t>impulsiveness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5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How to measure acquiescence?</a:t>
            </a:r>
          </a:p>
          <a:p>
            <a:r>
              <a:rPr lang="en-US" dirty="0"/>
              <a:t>Acquiescence Index  (</a:t>
            </a:r>
            <a:r>
              <a:rPr lang="en-US" dirty="0" err="1"/>
              <a:t>acq_index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93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57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58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91" y="6746255"/>
            <a:ext cx="4428506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4" y="659359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onsistent responses"/>
          <p:cNvSpPr txBox="1"/>
          <p:nvPr/>
        </p:nvSpPr>
        <p:spPr>
          <a:xfrm>
            <a:off x="1790170" y="3982369"/>
            <a:ext cx="60194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Consistent responses</a:t>
            </a:r>
          </a:p>
        </p:txBody>
      </p:sp>
      <p:pic>
        <p:nvPicPr>
          <p:cNvPr id="58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5" y="7814139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5"/>
          <p:cNvSpPr txBox="1"/>
          <p:nvPr/>
        </p:nvSpPr>
        <p:spPr>
          <a:xfrm>
            <a:off x="4288454" y="6056590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585" name="1"/>
          <p:cNvSpPr txBox="1"/>
          <p:nvPr/>
        </p:nvSpPr>
        <p:spPr>
          <a:xfrm>
            <a:off x="1278461" y="7029021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pic>
        <p:nvPicPr>
          <p:cNvPr id="58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0" y="7610523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When confronted with a problem  I give up easily"/>
          <p:cNvSpPr txBox="1"/>
          <p:nvPr/>
        </p:nvSpPr>
        <p:spPr>
          <a:xfrm>
            <a:off x="682031" y="8614792"/>
            <a:ext cx="5031970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5"/>
                </a:solidFill>
              </a:defRPr>
            </a:pPr>
            <a:r>
              <a:t>When confronted with a problem </a:t>
            </a:r>
            <a:br/>
            <a:r>
              <a:t>I give up easily</a:t>
            </a:r>
          </a:p>
        </p:txBody>
      </p:sp>
      <p:sp>
        <p:nvSpPr>
          <p:cNvPr id="588" name="When confronted with a problem  I do more than it is expected of me"/>
          <p:cNvSpPr txBox="1"/>
          <p:nvPr/>
        </p:nvSpPr>
        <p:spPr>
          <a:xfrm>
            <a:off x="697790" y="5335808"/>
            <a:ext cx="5258487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When confronted with a problem </a:t>
            </a:r>
            <a:br/>
            <a:r>
              <a:t>I do more than it is expected of me</a:t>
            </a:r>
          </a:p>
        </p:txBody>
      </p:sp>
      <p:pic>
        <p:nvPicPr>
          <p:cNvPr id="58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0" y="6746602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94" y="654944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4" y="7814485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4"/>
          <p:cNvSpPr txBox="1"/>
          <p:nvPr/>
        </p:nvSpPr>
        <p:spPr>
          <a:xfrm>
            <a:off x="8274594" y="599019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593" name="2"/>
          <p:cNvSpPr txBox="1"/>
          <p:nvPr/>
        </p:nvSpPr>
        <p:spPr>
          <a:xfrm>
            <a:off x="6387749" y="702936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59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77" y="7610870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309" y="667336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063" y="64984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153" y="7741252"/>
            <a:ext cx="4530700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3"/>
          <p:cNvSpPr txBox="1"/>
          <p:nvPr/>
        </p:nvSpPr>
        <p:spPr>
          <a:xfrm>
            <a:off x="11754063" y="593920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sp>
        <p:nvSpPr>
          <p:cNvPr id="599" name="3"/>
          <p:cNvSpPr txBox="1"/>
          <p:nvPr/>
        </p:nvSpPr>
        <p:spPr>
          <a:xfrm>
            <a:off x="11754063" y="697838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0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204" y="753763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234" y="6689128"/>
            <a:ext cx="4428506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211" y="6491972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78" y="7757011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78" y="755339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358" y="6690664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306" y="6538005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202" y="7758548"/>
            <a:ext cx="4530700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071" y="7540365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4"/>
          <p:cNvSpPr txBox="1"/>
          <p:nvPr/>
        </p:nvSpPr>
        <p:spPr>
          <a:xfrm>
            <a:off x="17075013" y="6984872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10" name="2"/>
          <p:cNvSpPr txBox="1"/>
          <p:nvPr/>
        </p:nvSpPr>
        <p:spPr>
          <a:xfrm>
            <a:off x="15515211" y="5824859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sp>
        <p:nvSpPr>
          <p:cNvPr id="611" name="5"/>
          <p:cNvSpPr txBox="1"/>
          <p:nvPr/>
        </p:nvSpPr>
        <p:spPr>
          <a:xfrm>
            <a:off x="22433553" y="7029021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12" name="1"/>
          <p:cNvSpPr txBox="1"/>
          <p:nvPr/>
        </p:nvSpPr>
        <p:spPr>
          <a:xfrm>
            <a:off x="19604470" y="584324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sp>
        <p:nvSpPr>
          <p:cNvPr id="613" name="Linha"/>
          <p:cNvSpPr/>
          <p:nvPr/>
        </p:nvSpPr>
        <p:spPr>
          <a:xfrm>
            <a:off x="1440234" y="11462508"/>
            <a:ext cx="20982343" cy="1"/>
          </a:xfrm>
          <a:prstGeom prst="line">
            <a:avLst/>
          </a:prstGeom>
          <a:ln w="88900">
            <a:solidFill>
              <a:schemeClr val="accent1">
                <a:alpha val="58615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14" name="High persistence"/>
          <p:cNvSpPr txBox="1"/>
          <p:nvPr/>
        </p:nvSpPr>
        <p:spPr>
          <a:xfrm>
            <a:off x="987017" y="10418760"/>
            <a:ext cx="2597075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High persistence</a:t>
            </a:r>
          </a:p>
        </p:txBody>
      </p:sp>
      <p:sp>
        <p:nvSpPr>
          <p:cNvPr id="615" name="Low persistence"/>
          <p:cNvSpPr txBox="1"/>
          <p:nvPr/>
        </p:nvSpPr>
        <p:spPr>
          <a:xfrm>
            <a:off x="20558921" y="10578744"/>
            <a:ext cx="2535658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2600">
                <a:solidFill>
                  <a:schemeClr val="accent5">
                    <a:hueOff val="-152895"/>
                    <a:lumOff val="12368"/>
                  </a:schemeClr>
                </a:solidFill>
              </a:defRPr>
            </a:lvl1pPr>
          </a:lstStyle>
          <a:p>
            <a:r>
              <a:t>Low persistence</a:t>
            </a:r>
          </a:p>
        </p:txBody>
      </p:sp>
      <p:sp>
        <p:nvSpPr>
          <p:cNvPr id="61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609600" marR="0" indent="-60960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Pct val="123000"/>
          <a:buFontTx/>
          <a:buChar char="•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609600" marR="0" indent="-60960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Pct val="123000"/>
          <a:buFontTx/>
          <a:buChar char="•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6666</TotalTime>
  <Words>1995</Words>
  <Application>Microsoft Macintosh PowerPoint</Application>
  <PresentationFormat>Personalizar</PresentationFormat>
  <Paragraphs>270</Paragraphs>
  <Slides>49</Slides>
  <Notes>9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Helvetica Light</vt:lpstr>
      <vt:lpstr>Helvetica Neue</vt:lpstr>
      <vt:lpstr>Helvetica Neue Medium</vt:lpstr>
      <vt:lpstr>Roboto</vt:lpstr>
      <vt:lpstr>Wingdings</vt:lpstr>
      <vt:lpstr>30_BasicColor</vt:lpstr>
      <vt:lpstr>Planilha</vt:lpstr>
      <vt:lpstr>Workshop: Response Bias in Self-Report Measurements  Acquiescence</vt:lpstr>
      <vt:lpstr>What is acquiescence ?  What is it role on the validity of the assessments?  Whay e do need positive vs negative item poles  </vt:lpstr>
      <vt:lpstr>Apresentação do PowerPoint</vt:lpstr>
      <vt:lpstr>Apresentação do PowerPoint</vt:lpstr>
      <vt:lpstr>Apresentação do PowerPoint</vt:lpstr>
      <vt:lpstr>Apresentação do PowerPoint</vt:lpstr>
      <vt:lpstr>What is acquiescence?</vt:lpstr>
      <vt:lpstr>Apresentação do PowerPoint</vt:lpstr>
      <vt:lpstr>Inconsistent agreement responses</vt:lpstr>
      <vt:lpstr>Inconsistent agreement responses</vt:lpstr>
      <vt:lpstr>Inconsistent agreement responses</vt:lpstr>
      <vt:lpstr>Inconsistency vs achievement</vt:lpstr>
      <vt:lpstr>Inconsistency vs achievement</vt:lpstr>
      <vt:lpstr>Apresentação do PowerPoint</vt:lpstr>
      <vt:lpstr>Apresentação do PowerPoint</vt:lpstr>
      <vt:lpstr>Apresentação do PowerPoint</vt:lpstr>
      <vt:lpstr>Note …</vt:lpstr>
      <vt:lpstr>Apresentação do PowerPoint</vt:lpstr>
      <vt:lpstr>Spoiler alert .. The truth is ..</vt:lpstr>
      <vt:lpstr>Apresentação do PowerPoint</vt:lpstr>
      <vt:lpstr>Correcting for acquiescence (removing acquiescence variance from item and scale scores). </vt:lpstr>
      <vt:lpstr>Apresentação do PowerPoint</vt:lpstr>
      <vt:lpstr>Is Aquiescence DPF? We compared 3 methods</vt:lpstr>
      <vt:lpstr>Apresentação do PowerPoint</vt:lpstr>
      <vt:lpstr>Apresentação do PowerPoint</vt:lpstr>
      <vt:lpstr>Classical method partialling out the mean </vt:lpstr>
      <vt:lpstr>Correcting for acquiescence (removing acquiescence variance from item and scale scores). </vt:lpstr>
      <vt:lpstr>Apresentação do PowerPoint</vt:lpstr>
      <vt:lpstr>Summary of the classical perspective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Acquiescece as a Diferential Person Functioning</vt:lpstr>
      <vt:lpstr>Rasch approach to measure Diferential Person Functioning (DPF)</vt:lpstr>
      <vt:lpstr>Note on Rasch classical way to testing unidimesnionality</vt:lpstr>
      <vt:lpstr>Apresentação do PowerPoint</vt:lpstr>
      <vt:lpstr>Multidimensional Item Response Theory (MIRT) with random intercept</vt:lpstr>
      <vt:lpstr>Adapted Samejima’s graded response to estimate random intercept model</vt:lpstr>
      <vt:lpstr>Apresentação do PowerPoint</vt:lpstr>
      <vt:lpstr>Goal and hypothesis</vt:lpstr>
      <vt:lpstr>Method</vt:lpstr>
      <vt:lpstr>Apresentação do PowerPoint</vt:lpstr>
      <vt:lpstr>Apresentação do PowerPoint</vt:lpstr>
      <vt:lpstr>Apresentação do PowerPoint</vt:lpstr>
      <vt:lpstr>Apresentação do PowerPoint</vt:lpstr>
      <vt:lpstr>Balanced scales: have a noise canceling mechanism built in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assessing social and emotional learning in schools.</dc:title>
  <cp:lastModifiedBy>Ricardo Primi</cp:lastModifiedBy>
  <cp:revision>23</cp:revision>
  <dcterms:modified xsi:type="dcterms:W3CDTF">2024-07-01T09:42:43Z</dcterms:modified>
</cp:coreProperties>
</file>